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81" r:id="rId3"/>
    <p:sldId id="262" r:id="rId4"/>
    <p:sldId id="263" r:id="rId5"/>
    <p:sldId id="264" r:id="rId6"/>
    <p:sldId id="265" r:id="rId7"/>
    <p:sldId id="266" r:id="rId8"/>
    <p:sldId id="267" r:id="rId9"/>
    <p:sldId id="268" r:id="rId10"/>
    <p:sldId id="269" r:id="rId11"/>
    <p:sldId id="292" r:id="rId12"/>
    <p:sldId id="270" r:id="rId13"/>
    <p:sldId id="272" r:id="rId14"/>
    <p:sldId id="293" r:id="rId15"/>
    <p:sldId id="274" r:id="rId16"/>
    <p:sldId id="273" r:id="rId17"/>
    <p:sldId id="275" r:id="rId18"/>
    <p:sldId id="276" r:id="rId19"/>
    <p:sldId id="277" r:id="rId20"/>
    <p:sldId id="278"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82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7A2A70-5F6B-4EE2-8DC7-043BF0A8ED10}" type="datetimeFigureOut">
              <a:rPr lang="ru-RU" smtClean="0"/>
              <a:pPr/>
              <a:t>27.01.2022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6548C7-79C7-4ED6-837B-30431A3EA143}" type="slidenum">
              <a:rPr lang="ru-RU" smtClean="0"/>
              <a:pPr/>
              <a:t>‹#›</a:t>
            </a:fld>
            <a:endParaRPr lang="ru-RU"/>
          </a:p>
        </p:txBody>
      </p:sp>
    </p:spTree>
    <p:extLst>
      <p:ext uri="{BB962C8B-B14F-4D97-AF65-F5344CB8AC3E}">
        <p14:creationId xmlns:p14="http://schemas.microsoft.com/office/powerpoint/2010/main" xmlns="" val="3386871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36887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415274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1230609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3630464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2460830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812118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1813491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515704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271903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1994477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601393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816451-3875-4A5C-936A-42228218B760}" type="datetimeFigureOut">
              <a:rPr lang="ru-RU" smtClean="0"/>
              <a:pPr/>
              <a:t>27.01.2022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2740102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3154609" y="0"/>
            <a:ext cx="9037391" cy="6858000"/>
          </a:xfrm>
          <a:prstGeom prst="rect">
            <a:avLst/>
          </a:prstGeom>
          <a:solidFill>
            <a:schemeClr val="accent5">
              <a:lumMod val="50000"/>
              <a:alpha val="97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atin typeface="Cambria" panose="02040503050406030204" pitchFamily="18" charset="0"/>
            </a:endParaRPr>
          </a:p>
        </p:txBody>
      </p:sp>
      <p:cxnSp>
        <p:nvCxnSpPr>
          <p:cNvPr id="6" name="Прямая соединительная линия 5"/>
          <p:cNvCxnSpPr/>
          <p:nvPr/>
        </p:nvCxnSpPr>
        <p:spPr>
          <a:xfrm>
            <a:off x="3106984" y="0"/>
            <a:ext cx="0" cy="685800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pic>
        <p:nvPicPr>
          <p:cNvPr id="11" name="Рисунок 10"/>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822" y="2636647"/>
            <a:ext cx="2110980" cy="15847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 name="Заголовок 1">
            <a:extLst>
              <a:ext uri="{FF2B5EF4-FFF2-40B4-BE49-F238E27FC236}">
                <a16:creationId xmlns:a16="http://schemas.microsoft.com/office/drawing/2014/main" xmlns="" id="{A59E2387-1766-4C44-9023-EA6EC95F2CBA}"/>
              </a:ext>
            </a:extLst>
          </p:cNvPr>
          <p:cNvSpPr txBox="1">
            <a:spLocks/>
          </p:cNvSpPr>
          <p:nvPr/>
        </p:nvSpPr>
        <p:spPr>
          <a:xfrm>
            <a:off x="335890" y="1000824"/>
            <a:ext cx="2374843" cy="1461054"/>
          </a:xfrm>
          <a:prstGeom prst="rect">
            <a:avLst/>
          </a:prstGeom>
        </p:spPr>
        <p:txBody>
          <a:bodyPr vert="horz" lIns="68580" tIns="34291" rIns="68580" bIns="34291" rtlCol="0" anchor="ctr">
            <a:noAutofit/>
          </a:bodyPr>
          <a:lstStyle>
            <a:lvl1pPr algn="l" defTabSz="685800" rtl="0" eaLnBrk="1" latinLnBrk="0" hangingPunct="1">
              <a:lnSpc>
                <a:spcPct val="90000"/>
              </a:lnSpc>
              <a:spcBef>
                <a:spcPct val="0"/>
              </a:spcBef>
              <a:buNone/>
              <a:defRPr sz="3300" kern="1200">
                <a:solidFill>
                  <a:schemeClr val="tx1"/>
                </a:solidFill>
                <a:latin typeface="Segoe UI" panose="020B0502040204020203" pitchFamily="34" charset="0"/>
                <a:ea typeface="+mj-ea"/>
                <a:cs typeface="+mj-cs"/>
              </a:defRPr>
            </a:lvl1pPr>
          </a:lstStyle>
          <a:p>
            <a:pPr algn="ctr">
              <a:lnSpc>
                <a:spcPct val="100000"/>
              </a:lnSpc>
            </a:pPr>
            <a:r>
              <a:rPr lang="ru-RU" sz="2000" dirty="0">
                <a:solidFill>
                  <a:schemeClr val="accent5">
                    <a:lumMod val="50000"/>
                  </a:schemeClr>
                </a:solidFill>
                <a:latin typeface="Cambria" panose="02040503050406030204" pitchFamily="18" charset="0"/>
                <a:ea typeface="Segoe UI" panose="020B0502040204020203" pitchFamily="34" charset="0"/>
                <a:cs typeface="Segoe UI" panose="020B0502040204020203" pitchFamily="34" charset="0"/>
              </a:rPr>
              <a:t>АҚТӨБЕ</a:t>
            </a:r>
          </a:p>
          <a:p>
            <a:pPr algn="ctr">
              <a:lnSpc>
                <a:spcPct val="100000"/>
              </a:lnSpc>
            </a:pPr>
            <a:r>
              <a:rPr lang="ru-RU" sz="2000" dirty="0">
                <a:solidFill>
                  <a:schemeClr val="accent5">
                    <a:lumMod val="50000"/>
                  </a:schemeClr>
                </a:solidFill>
                <a:latin typeface="Cambria" panose="02040503050406030204" pitchFamily="18" charset="0"/>
                <a:ea typeface="Segoe UI" panose="020B0502040204020203" pitchFamily="34" charset="0"/>
                <a:cs typeface="Segoe UI" panose="020B0502040204020203" pitchFamily="34" charset="0"/>
              </a:rPr>
              <a:t>ОБЛЫСЫНЫҢ </a:t>
            </a:r>
          </a:p>
          <a:p>
            <a:pPr algn="ctr">
              <a:lnSpc>
                <a:spcPct val="100000"/>
              </a:lnSpc>
            </a:pPr>
            <a:r>
              <a:rPr lang="ru-RU" sz="2000" dirty="0">
                <a:solidFill>
                  <a:schemeClr val="accent5">
                    <a:lumMod val="50000"/>
                  </a:schemeClr>
                </a:solidFill>
                <a:latin typeface="Cambria" panose="02040503050406030204" pitchFamily="18" charset="0"/>
                <a:ea typeface="Segoe UI" panose="020B0502040204020203" pitchFamily="34" charset="0"/>
                <a:cs typeface="Segoe UI" panose="020B0502040204020203" pitchFamily="34" charset="0"/>
              </a:rPr>
              <a:t>БІЛІМ</a:t>
            </a:r>
          </a:p>
          <a:p>
            <a:pPr algn="ctr">
              <a:lnSpc>
                <a:spcPct val="100000"/>
              </a:lnSpc>
            </a:pPr>
            <a:r>
              <a:rPr lang="ru-RU" sz="2000" dirty="0">
                <a:solidFill>
                  <a:schemeClr val="accent5">
                    <a:lumMod val="50000"/>
                  </a:schemeClr>
                </a:solidFill>
                <a:latin typeface="Cambria" panose="02040503050406030204" pitchFamily="18" charset="0"/>
                <a:ea typeface="Segoe UI" panose="020B0502040204020203" pitchFamily="34" charset="0"/>
                <a:cs typeface="Segoe UI" panose="020B0502040204020203" pitchFamily="34" charset="0"/>
              </a:rPr>
              <a:t>БАСҚАРМАСЫ</a:t>
            </a:r>
          </a:p>
        </p:txBody>
      </p:sp>
      <p:sp>
        <p:nvSpPr>
          <p:cNvPr id="13" name="Заголовок 1">
            <a:extLst>
              <a:ext uri="{FF2B5EF4-FFF2-40B4-BE49-F238E27FC236}">
                <a16:creationId xmlns:a16="http://schemas.microsoft.com/office/drawing/2014/main" xmlns="" id="{A59E2387-1766-4C44-9023-EA6EC95F2CBA}"/>
              </a:ext>
            </a:extLst>
          </p:cNvPr>
          <p:cNvSpPr txBox="1">
            <a:spLocks/>
          </p:cNvSpPr>
          <p:nvPr/>
        </p:nvSpPr>
        <p:spPr>
          <a:xfrm>
            <a:off x="335889" y="4396123"/>
            <a:ext cx="2374843" cy="1461054"/>
          </a:xfrm>
          <a:prstGeom prst="rect">
            <a:avLst/>
          </a:prstGeom>
        </p:spPr>
        <p:txBody>
          <a:bodyPr vert="horz" lIns="68580" tIns="34291" rIns="68580" bIns="34291" rtlCol="0" anchor="ctr">
            <a:noAutofit/>
          </a:bodyPr>
          <a:lstStyle>
            <a:lvl1pPr algn="l" defTabSz="685800" rtl="0" eaLnBrk="1" latinLnBrk="0" hangingPunct="1">
              <a:lnSpc>
                <a:spcPct val="90000"/>
              </a:lnSpc>
              <a:spcBef>
                <a:spcPct val="0"/>
              </a:spcBef>
              <a:buNone/>
              <a:defRPr sz="3300" kern="1200">
                <a:solidFill>
                  <a:schemeClr val="tx1"/>
                </a:solidFill>
                <a:latin typeface="Segoe UI" panose="020B0502040204020203" pitchFamily="34" charset="0"/>
                <a:ea typeface="+mj-ea"/>
                <a:cs typeface="+mj-cs"/>
              </a:defRPr>
            </a:lvl1pPr>
          </a:lstStyle>
          <a:p>
            <a:pPr algn="ctr">
              <a:lnSpc>
                <a:spcPct val="100000"/>
              </a:lnSpc>
            </a:pPr>
            <a:r>
              <a:rPr lang="ru-RU" sz="2000" dirty="0">
                <a:solidFill>
                  <a:schemeClr val="accent5">
                    <a:lumMod val="50000"/>
                  </a:schemeClr>
                </a:solidFill>
                <a:latin typeface="Cambria" panose="02040503050406030204" pitchFamily="18" charset="0"/>
                <a:ea typeface="Segoe UI" panose="020B0502040204020203" pitchFamily="34" charset="0"/>
                <a:cs typeface="Segoe UI" panose="020B0502040204020203" pitchFamily="34" charset="0"/>
              </a:rPr>
              <a:t>УПРАВЛЕНИЕ ОБРАЗОВАНИЯ АКТЮБИНСКОЙ ОБЛАСТИ</a:t>
            </a:r>
          </a:p>
        </p:txBody>
      </p:sp>
      <p:cxnSp>
        <p:nvCxnSpPr>
          <p:cNvPr id="15" name="Прямая соединительная линия 14"/>
          <p:cNvCxnSpPr/>
          <p:nvPr/>
        </p:nvCxnSpPr>
        <p:spPr>
          <a:xfrm>
            <a:off x="3154609" y="0"/>
            <a:ext cx="0" cy="685800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19" name="Заголовок 1">
            <a:extLst>
              <a:ext uri="{FF2B5EF4-FFF2-40B4-BE49-F238E27FC236}">
                <a16:creationId xmlns:a16="http://schemas.microsoft.com/office/drawing/2014/main" xmlns="" id="{A59E2387-1766-4C44-9023-EA6EC95F2CBA}"/>
              </a:ext>
            </a:extLst>
          </p:cNvPr>
          <p:cNvSpPr txBox="1">
            <a:spLocks/>
          </p:cNvSpPr>
          <p:nvPr/>
        </p:nvSpPr>
        <p:spPr>
          <a:xfrm>
            <a:off x="3437467" y="2612751"/>
            <a:ext cx="8231575" cy="1278469"/>
          </a:xfrm>
          <a:prstGeom prst="rect">
            <a:avLst/>
          </a:prstGeom>
        </p:spPr>
        <p:txBody>
          <a:bodyPr vert="horz" lIns="68580" tIns="34290" rIns="68580" bIns="34290" rtlCol="0" anchor="ctr">
            <a:noAutofit/>
          </a:bodyPr>
          <a:lstStyle>
            <a:lvl1pPr algn="l" defTabSz="685783" rtl="0" eaLnBrk="1" latinLnBrk="0" hangingPunct="1">
              <a:lnSpc>
                <a:spcPct val="90000"/>
              </a:lnSpc>
              <a:spcBef>
                <a:spcPct val="0"/>
              </a:spcBef>
              <a:buNone/>
              <a:defRPr sz="3300" kern="1200">
                <a:solidFill>
                  <a:schemeClr val="tx1"/>
                </a:solidFill>
                <a:latin typeface="Segoe UI" panose="020B0502040204020203" pitchFamily="34" charset="0"/>
                <a:ea typeface="+mj-ea"/>
                <a:cs typeface="+mj-cs"/>
              </a:defRPr>
            </a:lvl1pPr>
          </a:lstStyle>
          <a:p>
            <a:pPr algn="ctr"/>
            <a:r>
              <a:rPr lang="en-US" sz="1800" b="1" dirty="0" smtClean="0">
                <a:solidFill>
                  <a:schemeClr val="bg1"/>
                </a:solidFill>
                <a:cs typeface="Segoe UI" panose="020B0502040204020203" pitchFamily="34" charset="0"/>
              </a:rPr>
              <a:t>МЕКТЕПКЕ ДЕЙІНГІ ТӘРБИЕ МЕН ОҚЫТУДЫ, БАСТАУЫШ, НЕГІЗГІ ОРТА ЖӘНЕ ЖАЛПЫ ОРТА БІЛІМНІҢ ЖАЛПЫ БІЛІМ БЕРЕТІН ОҚУ БАҒДАРЛАМАЛАРЫН, ТЕХНИКАЛЫҚ ЖӘНЕ КӘСІПТІК, ОРТА БІЛІМНЕН КЕЙІНГІ, ҚОСЫМША БІЛІМНІҢ БІЛІМ БЕРУ БАҒДАРЛАМАЛАРЫН ЖӘНЕ АРНАЙЫ ОҚУ БАҒДАРЛАМАЛАРЫН ІСКЕ АСЫРАТЫН БІЛІМ БЕРУ ҰЙЫМДАРЫНДА ЖҰМЫС ІСТЕЙТІН ПЕДАГОГТЕРДІ ЖӘНЕ БІЛІМ ЖӘНЕ ҒЫЛЫМ САЛАСЫНДАҒЫ БАСҚА ДА АЗАМАТТЫҚ ҚЫЗМЕТШІЛЕРДІ АТТЕСТАТТАУДАН ӨТКІЗУ ҚАҒИДАЛАРЫ МЕН ШАРТТАРЫН БЕКІТУ</a:t>
            </a:r>
            <a:endParaRPr lang="kk-KZ" sz="1800" b="1" dirty="0" smtClean="0">
              <a:solidFill>
                <a:schemeClr val="bg1"/>
              </a:solidFill>
              <a:cs typeface="Segoe UI" panose="020B0502040204020203" pitchFamily="34" charset="0"/>
            </a:endParaRPr>
          </a:p>
          <a:p>
            <a:pPr algn="ctr"/>
            <a:endParaRPr lang="kk-KZ" sz="1400" b="1" i="1" dirty="0" smtClean="0">
              <a:solidFill>
                <a:schemeClr val="bg1"/>
              </a:solidFill>
              <a:latin typeface="Cambria" panose="02040503050406030204" pitchFamily="18" charset="0"/>
              <a:ea typeface="Cambria" panose="02040503050406030204" pitchFamily="18" charset="0"/>
            </a:endParaRPr>
          </a:p>
          <a:p>
            <a:pPr algn="ctr"/>
            <a:r>
              <a:rPr lang="en-US" sz="1400" b="1" i="1" dirty="0" smtClean="0">
                <a:solidFill>
                  <a:schemeClr val="bg1"/>
                </a:solidFill>
                <a:latin typeface="Cambria" panose="02040503050406030204" pitchFamily="18" charset="0"/>
                <a:ea typeface="Cambria" panose="02040503050406030204" pitchFamily="18" charset="0"/>
              </a:rPr>
              <a:t>ҚР БІЛІМ ЖӘНЕ ҒЫЛЫМ МИНИСТРІНІҢ 12.11.2021</a:t>
            </a:r>
            <a:endParaRPr lang="kk-KZ" sz="1400" b="1" i="1" dirty="0" smtClean="0">
              <a:solidFill>
                <a:schemeClr val="bg1"/>
              </a:solidFill>
              <a:latin typeface="Cambria" panose="02040503050406030204" pitchFamily="18" charset="0"/>
              <a:ea typeface="Cambria" panose="02040503050406030204" pitchFamily="18" charset="0"/>
            </a:endParaRPr>
          </a:p>
          <a:p>
            <a:pPr algn="ctr"/>
            <a:r>
              <a:rPr lang="en-US" sz="1400" b="1" i="1" dirty="0" smtClean="0">
                <a:solidFill>
                  <a:schemeClr val="bg1"/>
                </a:solidFill>
                <a:latin typeface="Cambria" panose="02040503050406030204" pitchFamily="18" charset="0"/>
                <a:ea typeface="Cambria" panose="02040503050406030204" pitchFamily="18" charset="0"/>
              </a:rPr>
              <a:t> № 561</a:t>
            </a:r>
            <a:r>
              <a:rPr lang="kk-KZ" sz="1400" b="1" i="1" dirty="0" smtClean="0">
                <a:solidFill>
                  <a:schemeClr val="bg1"/>
                </a:solidFill>
                <a:latin typeface="Cambria" panose="02040503050406030204" pitchFamily="18" charset="0"/>
                <a:ea typeface="Cambria" panose="02040503050406030204" pitchFamily="18" charset="0"/>
              </a:rPr>
              <a:t> БҰЙРЫҒЫМЕН БЕКІТІЛГЕН</a:t>
            </a:r>
            <a:r>
              <a:rPr lang="en-US" sz="1400" b="1" i="1" dirty="0" smtClean="0">
                <a:solidFill>
                  <a:schemeClr val="bg1"/>
                </a:solidFill>
                <a:latin typeface="Cambria" panose="02040503050406030204" pitchFamily="18" charset="0"/>
                <a:ea typeface="Cambria" panose="02040503050406030204" pitchFamily="18" charset="0"/>
                <a:cs typeface="Segoe UI" panose="020B0502040204020203" pitchFamily="34" charset="0"/>
              </a:rPr>
              <a:t> </a:t>
            </a:r>
            <a:endParaRPr lang="ru-RU" sz="1400" b="1" i="1" dirty="0">
              <a:solidFill>
                <a:schemeClr val="bg1"/>
              </a:solidFill>
              <a:latin typeface="Cambria" panose="02040503050406030204" pitchFamily="18" charset="0"/>
              <a:ea typeface="Cambria" panose="02040503050406030204" pitchFamily="18" charset="0"/>
              <a:cs typeface="Segoe UI" panose="020B0502040204020203" pitchFamily="34" charset="0"/>
            </a:endParaRPr>
          </a:p>
        </p:txBody>
      </p:sp>
      <p:grpSp>
        <p:nvGrpSpPr>
          <p:cNvPr id="20" name="Группа 19"/>
          <p:cNvGrpSpPr/>
          <p:nvPr/>
        </p:nvGrpSpPr>
        <p:grpSpPr>
          <a:xfrm>
            <a:off x="5096934" y="4693040"/>
            <a:ext cx="4882810" cy="107558"/>
            <a:chOff x="4405504" y="1134258"/>
            <a:chExt cx="4240345" cy="89210"/>
          </a:xfrm>
        </p:grpSpPr>
        <p:cxnSp>
          <p:nvCxnSpPr>
            <p:cNvPr id="21" name="Прямая соединительная линия 20"/>
            <p:cNvCxnSpPr/>
            <p:nvPr/>
          </p:nvCxnSpPr>
          <p:spPr>
            <a:xfrm>
              <a:off x="4812849" y="1178863"/>
              <a:ext cx="350594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Прямая соединительная линия 21"/>
            <p:cNvCxnSpPr/>
            <p:nvPr/>
          </p:nvCxnSpPr>
          <p:spPr>
            <a:xfrm>
              <a:off x="4405504" y="1134258"/>
              <a:ext cx="4240345" cy="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5105010" y="1223468"/>
              <a:ext cx="284133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4" name="Заголовок 1">
            <a:extLst>
              <a:ext uri="{FF2B5EF4-FFF2-40B4-BE49-F238E27FC236}">
                <a16:creationId xmlns:a16="http://schemas.microsoft.com/office/drawing/2014/main" xmlns="" id="{A59E2387-1766-4C44-9023-EA6EC95F2CBA}"/>
              </a:ext>
            </a:extLst>
          </p:cNvPr>
          <p:cNvSpPr txBox="1">
            <a:spLocks/>
          </p:cNvSpPr>
          <p:nvPr/>
        </p:nvSpPr>
        <p:spPr>
          <a:xfrm>
            <a:off x="6858900" y="6297162"/>
            <a:ext cx="1581185" cy="526970"/>
          </a:xfrm>
          <a:prstGeom prst="rect">
            <a:avLst/>
          </a:prstGeom>
        </p:spPr>
        <p:txBody>
          <a:bodyPr vert="horz" lIns="68580" tIns="34291" rIns="68580" bIns="34291" rtlCol="0" anchor="ctr">
            <a:noAutofit/>
          </a:bodyPr>
          <a:lstStyle>
            <a:lvl1pPr algn="l" defTabSz="914400" rtl="0" eaLnBrk="1" latinLnBrk="0" hangingPunct="1">
              <a:lnSpc>
                <a:spcPct val="90000"/>
              </a:lnSpc>
              <a:spcBef>
                <a:spcPct val="0"/>
              </a:spcBef>
              <a:buNone/>
              <a:defRPr sz="4400" kern="1200">
                <a:solidFill>
                  <a:schemeClr val="tx1"/>
                </a:solidFill>
                <a:latin typeface="Segoe UI" panose="020B0502040204020203" pitchFamily="34" charset="0"/>
                <a:ea typeface="+mj-ea"/>
                <a:cs typeface="+mj-cs"/>
              </a:defRPr>
            </a:lvl1pPr>
          </a:lstStyle>
          <a:p>
            <a:pPr algn="ctr">
              <a:lnSpc>
                <a:spcPct val="100000"/>
              </a:lnSpc>
            </a:pPr>
            <a:r>
              <a:rPr lang="ru-RU" sz="1800" b="1" dirty="0" smtClean="0">
                <a:solidFill>
                  <a:schemeClr val="bg1"/>
                </a:solidFill>
                <a:latin typeface="Cambria" panose="02040503050406030204" pitchFamily="18" charset="0"/>
                <a:cs typeface="Segoe UI" panose="020B0502040204020203" pitchFamily="34" charset="0"/>
              </a:rPr>
              <a:t>2021 </a:t>
            </a:r>
            <a:r>
              <a:rPr lang="ru-RU" sz="1800" b="1" dirty="0" err="1">
                <a:solidFill>
                  <a:schemeClr val="bg1"/>
                </a:solidFill>
                <a:latin typeface="Cambria" panose="02040503050406030204" pitchFamily="18" charset="0"/>
                <a:cs typeface="Segoe UI" panose="020B0502040204020203" pitchFamily="34" charset="0"/>
              </a:rPr>
              <a:t>жыл</a:t>
            </a:r>
            <a:endParaRPr lang="ru-RU" sz="1800" b="1" dirty="0">
              <a:solidFill>
                <a:schemeClr val="bg1"/>
              </a:solidFill>
              <a:latin typeface="Cambria" panose="02040503050406030204" pitchFamily="18" charset="0"/>
              <a:cs typeface="Segoe UI" panose="020B0502040204020203" pitchFamily="34" charset="0"/>
            </a:endParaRPr>
          </a:p>
        </p:txBody>
      </p:sp>
    </p:spTree>
    <p:extLst>
      <p:ext uri="{BB962C8B-B14F-4D97-AF65-F5344CB8AC3E}">
        <p14:creationId xmlns:p14="http://schemas.microsoft.com/office/powerpoint/2010/main" xmlns="" val="3296730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sp>
        <p:nvSpPr>
          <p:cNvPr id="20" name="TextBox 19"/>
          <p:cNvSpPr txBox="1"/>
          <p:nvPr/>
        </p:nvSpPr>
        <p:spPr>
          <a:xfrm>
            <a:off x="11517606" y="171389"/>
            <a:ext cx="489236" cy="400110"/>
          </a:xfrm>
          <a:prstGeom prst="rect">
            <a:avLst/>
          </a:prstGeom>
          <a:noFill/>
        </p:spPr>
        <p:txBody>
          <a:bodyPr wrap="none" rtlCol="0">
            <a:spAutoFit/>
          </a:bodyPr>
          <a:lstStyle/>
          <a:p>
            <a:r>
              <a:rPr lang="kk-KZ" sz="2000" b="1" dirty="0" smtClean="0">
                <a:solidFill>
                  <a:schemeClr val="bg1"/>
                </a:solidFill>
                <a:latin typeface="Cambria" panose="02040503050406030204" pitchFamily="18" charset="0"/>
                <a:ea typeface="Segoe UI" panose="020B0502040204020203" pitchFamily="34" charset="0"/>
                <a:cs typeface="Segoe UI" panose="020B0502040204020203" pitchFamily="34" charset="0"/>
              </a:rPr>
              <a:t>10</a:t>
            </a:r>
            <a:endParaRPr lang="ru-RU" sz="2000" b="1" dirty="0">
              <a:solidFill>
                <a:schemeClr val="bg1"/>
              </a:solidFill>
              <a:latin typeface="Cambria" panose="02040503050406030204" pitchFamily="18" charset="0"/>
              <a:ea typeface="Segoe UI" panose="020B0502040204020203" pitchFamily="34" charset="0"/>
              <a:cs typeface="Segoe UI" panose="020B0502040204020203" pitchFamily="34" charset="0"/>
            </a:endParaRPr>
          </a:p>
        </p:txBody>
      </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Прямоугольник 35"/>
          <p:cNvSpPr/>
          <p:nvPr/>
        </p:nvSpPr>
        <p:spPr>
          <a:xfrm>
            <a:off x="1519018" y="183871"/>
            <a:ext cx="9452519" cy="400110"/>
          </a:xfrm>
          <a:prstGeom prst="rect">
            <a:avLst/>
          </a:prstGeom>
        </p:spPr>
        <p:txBody>
          <a:bodyPr wrap="square">
            <a:spAutoFit/>
          </a:bodyPr>
          <a:lstStyle/>
          <a:p>
            <a:r>
              <a:rPr lang="en-US" sz="2000" b="1" dirty="0" smtClean="0">
                <a:solidFill>
                  <a:schemeClr val="bg1"/>
                </a:solidFill>
                <a:latin typeface="Cambria" panose="02040503050406030204" pitchFamily="18" charset="0"/>
                <a:ea typeface="Cambria" panose="02040503050406030204" pitchFamily="18" charset="0"/>
              </a:rPr>
              <a:t>ПЕДАГОГТЕРДІ АТТЕСТАТТАУДАН ӨТКІЗУ ҚАҒИДАЛАРЫ МЕН ШАРТТАРЫ</a:t>
            </a:r>
            <a:endParaRPr lang="ru-RU" sz="2000" dirty="0">
              <a:solidFill>
                <a:schemeClr val="bg1"/>
              </a:solidFill>
              <a:latin typeface="Cambria" panose="02040503050406030204" pitchFamily="18" charset="0"/>
              <a:ea typeface="Cambria" panose="02040503050406030204" pitchFamily="18" charset="0"/>
            </a:endParaRPr>
          </a:p>
        </p:txBody>
      </p:sp>
      <p:sp>
        <p:nvSpPr>
          <p:cNvPr id="8" name="Прямоугольник 7"/>
          <p:cNvSpPr/>
          <p:nvPr/>
        </p:nvSpPr>
        <p:spPr>
          <a:xfrm>
            <a:off x="870172" y="812240"/>
            <a:ext cx="10295703" cy="351378"/>
          </a:xfrm>
          <a:prstGeom prst="rect">
            <a:avLst/>
          </a:prstGeom>
        </p:spPr>
        <p:txBody>
          <a:bodyPr wrap="square">
            <a:spAutoFit/>
          </a:bodyPr>
          <a:lstStyle/>
          <a:p>
            <a:pPr algn="ctr">
              <a:lnSpc>
                <a:spcPct val="115000"/>
              </a:lnSpc>
              <a:spcAft>
                <a:spcPts val="0"/>
              </a:spcAft>
            </a:pPr>
            <a:r>
              <a:rPr lang="ru-RU" sz="1600" b="1" dirty="0" smtClean="0">
                <a:solidFill>
                  <a:srgbClr val="000000"/>
                </a:solidFill>
                <a:latin typeface="Cambria" panose="02040503050406030204" pitchFamily="18" charset="0"/>
                <a:ea typeface="Cambria" panose="02040503050406030204" pitchFamily="18" charset="0"/>
              </a:rPr>
              <a:t>1-ПАРАГРАФ. ПЕДАГОГТЕРГЕ КЕЗЕКТІ БІЛІКТІЛІК САНАТТАРЫН БЕРУ ТӘРТІБІ</a:t>
            </a:r>
            <a:endParaRPr lang="ru-RU" sz="1600" dirty="0">
              <a:effectLst/>
              <a:latin typeface="Cambria" panose="02040503050406030204" pitchFamily="18" charset="0"/>
              <a:ea typeface="Cambria" panose="02040503050406030204" pitchFamily="18" charset="0"/>
            </a:endParaRPr>
          </a:p>
        </p:txBody>
      </p:sp>
      <p:grpSp>
        <p:nvGrpSpPr>
          <p:cNvPr id="15" name="Группа 14"/>
          <p:cNvGrpSpPr/>
          <p:nvPr/>
        </p:nvGrpSpPr>
        <p:grpSpPr>
          <a:xfrm>
            <a:off x="252296" y="1200242"/>
            <a:ext cx="11617971" cy="5132747"/>
            <a:chOff x="252296" y="1305586"/>
            <a:chExt cx="11617971" cy="5132747"/>
          </a:xfrm>
        </p:grpSpPr>
        <p:sp>
          <p:nvSpPr>
            <p:cNvPr id="9" name="Прямоугольник 8"/>
            <p:cNvSpPr/>
            <p:nvPr/>
          </p:nvSpPr>
          <p:spPr>
            <a:xfrm>
              <a:off x="425034" y="1693588"/>
              <a:ext cx="11260572" cy="4178067"/>
            </a:xfrm>
            <a:prstGeom prst="rect">
              <a:avLst/>
            </a:prstGeom>
          </p:spPr>
          <p:txBody>
            <a:bodyPr wrap="square">
              <a:spAutoFit/>
            </a:bodyPr>
            <a:lstStyle/>
            <a:p>
              <a:r>
                <a:rPr lang="ru-RU" sz="1600" b="1" dirty="0" smtClean="0">
                  <a:latin typeface="Cambria" panose="02040503050406030204" pitchFamily="18" charset="0"/>
                  <a:ea typeface="Cambria" panose="02040503050406030204" pitchFamily="18" charset="0"/>
                </a:rPr>
                <a:t>3. "ПЕДАГОГ-САРАПШЫ" БІЛІКТІЛІК САНАТЫНА:</a:t>
              </a:r>
            </a:p>
            <a:p>
              <a:r>
                <a:rPr lang="en-US" sz="1600" dirty="0" smtClean="0">
                  <a:latin typeface="Cambria" panose="02040503050406030204" pitchFamily="18" charset="0"/>
                  <a:ea typeface="Cambria" panose="02040503050406030204" pitchFamily="18" charset="0"/>
                </a:rPr>
                <a:t>     </a:t>
              </a:r>
              <a:r>
                <a:rPr lang="ru-RU" sz="1600" dirty="0" smtClean="0">
                  <a:latin typeface="Cambria" panose="02040503050406030204" pitchFamily="18" charset="0"/>
                  <a:ea typeface="Cambria" panose="02040503050406030204" pitchFamily="18" charset="0"/>
                </a:rPr>
                <a:t> ТИІСТІ БЕЙІНІ БОЙЫНША ПЕДАГОГИКАЛЫҚ НЕМЕСЕ ӨЗГЕ ДЕ КӘСІПТІК БІЛІМІ БАР АДАМДАР, СОНДАЙ-АҚ ҚАЙТА ДАЯРЛАУ КУРСТАРЫНАН ӨТКЕН АДАМДАР, МЫНАДАЙ КӘСІБИ ҚҰЗЫРЕТТЕРГЕ СӘЙКЕС КЕЛЕТІН, КЕМІНДЕ </a:t>
              </a:r>
              <a:r>
                <a:rPr lang="ru-RU" sz="1600" b="1" u="sng" dirty="0" smtClean="0">
                  <a:solidFill>
                    <a:srgbClr val="FF0000"/>
                  </a:solidFill>
                  <a:latin typeface="Cambria" panose="02040503050406030204" pitchFamily="18" charset="0"/>
                  <a:ea typeface="Cambria" panose="02040503050406030204" pitchFamily="18" charset="0"/>
                </a:rPr>
                <a:t>ҮШ ЖЫЛ </a:t>
              </a:r>
              <a:r>
                <a:rPr lang="ru-RU" sz="1600" dirty="0" smtClean="0">
                  <a:latin typeface="Cambria" panose="02040503050406030204" pitchFamily="18" charset="0"/>
                  <a:ea typeface="Cambria" panose="02040503050406030204" pitchFamily="18" charset="0"/>
                </a:rPr>
                <a:t>ПЕДАГОГИКАЛЫҚ ӨТІЛІ БАР АДАМДАР:</a:t>
              </a:r>
            </a:p>
            <a:p>
              <a:r>
                <a:rPr lang="en-US" sz="1600" dirty="0" smtClean="0">
                  <a:latin typeface="Cambria" panose="02040503050406030204" pitchFamily="18" charset="0"/>
                  <a:ea typeface="Cambria" panose="02040503050406030204" pitchFamily="18" charset="0"/>
                </a:rPr>
                <a:t>     </a:t>
              </a:r>
              <a:r>
                <a:rPr lang="ru-RU" sz="1600" dirty="0" smtClean="0">
                  <a:latin typeface="Cambria" panose="02040503050406030204" pitchFamily="18" charset="0"/>
                  <a:ea typeface="Cambria" panose="02040503050406030204" pitchFamily="18" charset="0"/>
                </a:rPr>
                <a:t> "ПЕДАГОГ-МОДЕРАТОР" БІЛІКТІЛІК САНАТЫНЫҢ ЖАЛПЫ ТАЛАПТАРЫНА СӘЙКЕС КЕЛЕДІ, БҰДАН БАСҚА:</a:t>
              </a:r>
            </a:p>
            <a:p>
              <a:r>
                <a:rPr lang="en-US" sz="1600" dirty="0" smtClean="0">
                  <a:latin typeface="Cambria" panose="02040503050406030204" pitchFamily="18" charset="0"/>
                  <a:ea typeface="Cambria" panose="02040503050406030204" pitchFamily="18" charset="0"/>
                </a:rPr>
                <a:t>     </a:t>
              </a:r>
              <a:r>
                <a:rPr lang="ru-RU" sz="1600" dirty="0" smtClean="0">
                  <a:latin typeface="Cambria" panose="02040503050406030204" pitchFamily="18" charset="0"/>
                  <a:ea typeface="Cambria" panose="02040503050406030204" pitchFamily="18" charset="0"/>
                </a:rPr>
                <a:t> ҰЙЫМДАСТЫРЫЛҒАН ОҚУ ҚЫЗМЕТІН, ОҚУ-ТӘРБИЕ ПРОЦЕСІН ТАЛДАУ ДАҒДЫЛАРЫН МЕҢГЕРГЕН;</a:t>
              </a:r>
            </a:p>
            <a:p>
              <a:r>
                <a:rPr lang="en-US" sz="1600" dirty="0" smtClean="0">
                  <a:latin typeface="Cambria" panose="02040503050406030204" pitchFamily="18" charset="0"/>
                  <a:ea typeface="Cambria" panose="02040503050406030204" pitchFamily="18" charset="0"/>
                </a:rPr>
                <a:t>     </a:t>
              </a:r>
              <a:r>
                <a:rPr lang="ru-RU" sz="1600" dirty="0" smtClean="0">
                  <a:latin typeface="Cambria" panose="02040503050406030204" pitchFamily="18" charset="0"/>
                  <a:ea typeface="Cambria" panose="02040503050406030204" pitchFamily="18" charset="0"/>
                </a:rPr>
                <a:t> ӨЗІНІҢ ЖӘНЕ БІЛІМ БЕРУ ҰЙЫМЫ ДЕҢГЕЙІНДЕ ӘРІПТЕСТЕРІНІҢ КӘСІБИ ДАМУ БАСЫМДЫҚТАРЫН КОНСТРУКТИВТІ АНЫҚТАЙДЫ;</a:t>
              </a:r>
            </a:p>
            <a:p>
              <a:r>
                <a:rPr lang="en-US" sz="1600" dirty="0" smtClean="0">
                  <a:latin typeface="Cambria" panose="02040503050406030204" pitchFamily="18" charset="0"/>
                  <a:ea typeface="Cambria" panose="02040503050406030204" pitchFamily="18" charset="0"/>
                </a:rPr>
                <a:t>     </a:t>
              </a:r>
              <a:r>
                <a:rPr lang="ru-RU" sz="1600" dirty="0" smtClean="0">
                  <a:latin typeface="Cambria" panose="02040503050406030204" pitchFamily="18" charset="0"/>
                  <a:ea typeface="Cambria" panose="02040503050406030204" pitchFamily="18" charset="0"/>
                </a:rPr>
                <a:t> </a:t>
              </a:r>
              <a:r>
                <a:rPr lang="ru-RU" sz="1600" b="1" u="sng" dirty="0" smtClean="0">
                  <a:solidFill>
                    <a:srgbClr val="FF0000"/>
                  </a:solidFill>
                  <a:latin typeface="Cambria" panose="02040503050406030204" pitchFamily="18" charset="0"/>
                  <a:ea typeface="Cambria" panose="02040503050406030204" pitchFamily="18" charset="0"/>
                </a:rPr>
                <a:t>КӘСІБИ ШЕБЕРЛІК КОНКУРСЫНЫҢ ҚАТЫСУШЫСЫ НЕМЕСЕ ЖҮЛДЕГЕРІ </a:t>
              </a:r>
              <a:r>
                <a:rPr lang="ru-RU" sz="1600" dirty="0" smtClean="0">
                  <a:latin typeface="Cambria" panose="02040503050406030204" pitchFamily="18" charset="0"/>
                  <a:ea typeface="Cambria" panose="02040503050406030204" pitchFamily="18" charset="0"/>
                </a:rPr>
                <a:t>НЕМЕСЕ </a:t>
              </a:r>
              <a:r>
                <a:rPr lang="ru-RU" sz="1600" b="1" u="sng" dirty="0" smtClean="0">
                  <a:solidFill>
                    <a:srgbClr val="FF0000"/>
                  </a:solidFill>
                  <a:latin typeface="Cambria" panose="02040503050406030204" pitchFamily="18" charset="0"/>
                  <a:ea typeface="Cambria" panose="02040503050406030204" pitchFamily="18" charset="0"/>
                </a:rPr>
                <a:t>ЖЕҢІМПАЗЫ </a:t>
              </a:r>
              <a:r>
                <a:rPr lang="ru-RU" sz="1600" dirty="0" smtClean="0">
                  <a:latin typeface="Cambria" panose="02040503050406030204" pitchFamily="18" charset="0"/>
                  <a:ea typeface="Cambria" panose="02040503050406030204" pitchFamily="18" charset="0"/>
                </a:rPr>
                <a:t>БОЛЫП ТАБЫЛАДЫ НЕМЕСЕ БІЛІМ БЕРУ САЛАСЫНДАҒЫ УӘКІЛЕТТІ ОРГАН БЕКІТКЕН ТІЗБЕГЕ СӘЙКЕС </a:t>
              </a:r>
              <a:r>
                <a:rPr lang="ru-RU" sz="1600" b="1" u="sng" dirty="0" smtClean="0">
                  <a:latin typeface="Cambria" panose="02040503050406030204" pitchFamily="18" charset="0"/>
                  <a:ea typeface="Cambria" panose="02040503050406030204" pitchFamily="18" charset="0"/>
                </a:rPr>
                <a:t>АУДАН</a:t>
              </a:r>
              <a:r>
                <a:rPr lang="ru-RU" sz="1600" dirty="0" smtClean="0">
                  <a:latin typeface="Cambria" panose="02040503050406030204" pitchFamily="18" charset="0"/>
                  <a:ea typeface="Cambria" panose="02040503050406030204" pitchFamily="18" charset="0"/>
                </a:rPr>
                <a:t> (ОБЛЫСТЫҚ МАҢЫЗЫ БАР ҚАЛА) </a:t>
              </a:r>
              <a:r>
                <a:rPr lang="ru-RU" sz="1600" b="1" u="sng" dirty="0" smtClean="0">
                  <a:solidFill>
                    <a:srgbClr val="FF0000"/>
                  </a:solidFill>
                  <a:latin typeface="Cambria" panose="02040503050406030204" pitchFamily="18" charset="0"/>
                  <a:ea typeface="Cambria" panose="02040503050406030204" pitchFamily="18" charset="0"/>
                </a:rPr>
                <a:t>ДЕҢГЕЙІНДЕ ОЛИМПИАДАЛАРҒА, КОНКУРСТАРҒА, ЖАРЫСТАРҒА, ОБЛЫС ДЕҢГЕЙІНДЕ КОНКУРСТАРҒА, ЖАРЫСТАРҒА ҚАТЫСУШЫ </a:t>
              </a:r>
              <a:r>
                <a:rPr lang="ru-RU" sz="1600" dirty="0" smtClean="0">
                  <a:latin typeface="Cambria" panose="02040503050406030204" pitchFamily="18" charset="0"/>
                  <a:ea typeface="Cambria" panose="02040503050406030204" pitchFamily="18" charset="0"/>
                </a:rPr>
                <a:t>НЕМЕСЕ </a:t>
              </a:r>
              <a:r>
                <a:rPr lang="ru-RU" sz="1600" b="1" u="sng" dirty="0" smtClean="0">
                  <a:solidFill>
                    <a:srgbClr val="FF0000"/>
                  </a:solidFill>
                  <a:latin typeface="Cambria" panose="02040503050406030204" pitchFamily="18" charset="0"/>
                  <a:ea typeface="Cambria" panose="02040503050406030204" pitchFamily="18" charset="0"/>
                </a:rPr>
                <a:t>ЖҮЛДЕГЕР </a:t>
              </a:r>
              <a:r>
                <a:rPr lang="ru-RU" sz="1600" dirty="0" smtClean="0">
                  <a:latin typeface="Cambria" panose="02040503050406030204" pitchFamily="18" charset="0"/>
                  <a:ea typeface="Cambria" panose="02040503050406030204" pitchFamily="18" charset="0"/>
                </a:rPr>
                <a:t>НЕМЕСЕ </a:t>
              </a:r>
              <a:r>
                <a:rPr lang="ru-RU" sz="1600" b="1" u="sng" dirty="0" smtClean="0">
                  <a:solidFill>
                    <a:srgbClr val="FF0000"/>
                  </a:solidFill>
                  <a:latin typeface="Cambria" panose="02040503050406030204" pitchFamily="18" charset="0"/>
                  <a:ea typeface="Cambria" panose="02040503050406030204" pitchFamily="18" charset="0"/>
                </a:rPr>
                <a:t>ЖЕҢІМПАЗ ОҚУШЫЛАРЫ БАР</a:t>
              </a:r>
              <a:r>
                <a:rPr lang="ru-RU" sz="1600" dirty="0" smtClean="0">
                  <a:latin typeface="Cambria" panose="02040503050406030204" pitchFamily="18" charset="0"/>
                  <a:ea typeface="Cambria" panose="02040503050406030204" pitchFamily="18" charset="0"/>
                </a:rPr>
                <a:t>;</a:t>
              </a:r>
            </a:p>
            <a:p>
              <a:r>
                <a:rPr lang="en-US" sz="1600" dirty="0" smtClean="0">
                  <a:latin typeface="Cambria" panose="02040503050406030204" pitchFamily="18" charset="0"/>
                  <a:ea typeface="Cambria" panose="02040503050406030204" pitchFamily="18" charset="0"/>
                </a:rPr>
                <a:t>     </a:t>
              </a:r>
              <a:r>
                <a:rPr lang="ru-RU" sz="1600" dirty="0" smtClean="0">
                  <a:latin typeface="Cambria" panose="02040503050406030204" pitchFamily="18" charset="0"/>
                  <a:ea typeface="Cambria" panose="02040503050406030204" pitchFamily="18" charset="0"/>
                </a:rPr>
                <a:t> ОБЛЫС, ЕЛ ТЕЛЕВИДЕНИЕДЕ ТРАНСЛЯЦИЯЛАУҒА ЕНГІЗІЛГЕН БЕЙНЕ -, ТЕЛЕСАБАҚТАР ДАЙЫНДАДЫ (БОЛҒАН ЖАҒДАЙДА);</a:t>
              </a:r>
            </a:p>
            <a:p>
              <a:endParaRPr lang="ru-RU" sz="1400" dirty="0" smtClean="0">
                <a:latin typeface="Cambria" panose="02040503050406030204" pitchFamily="18" charset="0"/>
                <a:ea typeface="Cambria" panose="02040503050406030204" pitchFamily="18" charset="0"/>
              </a:endParaRPr>
            </a:p>
            <a:p>
              <a:pPr algn="just">
                <a:buFont typeface="Wingdings" panose="05000000000000000000" pitchFamily="2" charset="2"/>
                <a:buChar char="Ø"/>
              </a:pPr>
              <a:endParaRPr lang="ru-RU" sz="1400" dirty="0" smtClean="0">
                <a:latin typeface="Cambria" panose="02040503050406030204" pitchFamily="18" charset="0"/>
                <a:ea typeface="Cambria" panose="02040503050406030204" pitchFamily="18" charset="0"/>
              </a:endParaRPr>
            </a:p>
            <a:p>
              <a:pPr algn="just">
                <a:spcAft>
                  <a:spcPts val="0"/>
                </a:spcAft>
                <a:buFont typeface="Wingdings" panose="05000000000000000000" pitchFamily="2" charset="2"/>
                <a:buChar char="Ø"/>
              </a:pPr>
              <a:endParaRPr lang="ru-RU" sz="1350" dirty="0">
                <a:effectLst/>
                <a:latin typeface="Cambria" panose="02040503050406030204" pitchFamily="18" charset="0"/>
                <a:ea typeface="Cambria" panose="02040503050406030204" pitchFamily="18" charset="0"/>
              </a:endParaRPr>
            </a:p>
          </p:txBody>
        </p:sp>
        <p:sp>
          <p:nvSpPr>
            <p:cNvPr id="14" name="Прямоугольник 13"/>
            <p:cNvSpPr/>
            <p:nvPr/>
          </p:nvSpPr>
          <p:spPr>
            <a:xfrm>
              <a:off x="252296" y="1305586"/>
              <a:ext cx="11617971" cy="5132747"/>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16" name="Прямоугольник 15"/>
          <p:cNvSpPr/>
          <p:nvPr/>
        </p:nvSpPr>
        <p:spPr>
          <a:xfrm>
            <a:off x="425034" y="4444543"/>
            <a:ext cx="11445233" cy="307777"/>
          </a:xfrm>
          <a:prstGeom prst="rect">
            <a:avLst/>
          </a:prstGeom>
        </p:spPr>
        <p:txBody>
          <a:bodyPr wrap="square">
            <a:spAutoFit/>
          </a:bodyPr>
          <a:lstStyle/>
          <a:p>
            <a:pPr algn="just">
              <a:spcAft>
                <a:spcPts val="0"/>
              </a:spcAft>
            </a:pPr>
            <a:r>
              <a:rPr lang="en-US" sz="1400" dirty="0" smtClean="0">
                <a:solidFill>
                  <a:srgbClr val="000000"/>
                </a:solidFill>
                <a:latin typeface="Cambria" panose="02040503050406030204" pitchFamily="18" charset="0"/>
                <a:ea typeface="Cambria" panose="02040503050406030204" pitchFamily="18" charset="0"/>
              </a:rPr>
              <a:t>     </a:t>
            </a:r>
            <a:endParaRPr lang="ru-RU" sz="1400" dirty="0">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36700782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flipV="1">
            <a:off x="0" y="6857998"/>
            <a:ext cx="12192000" cy="45719"/>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sp>
        <p:nvSpPr>
          <p:cNvPr id="20" name="TextBox 19"/>
          <p:cNvSpPr txBox="1"/>
          <p:nvPr/>
        </p:nvSpPr>
        <p:spPr>
          <a:xfrm>
            <a:off x="11517606" y="171389"/>
            <a:ext cx="489236" cy="400110"/>
          </a:xfrm>
          <a:prstGeom prst="rect">
            <a:avLst/>
          </a:prstGeom>
          <a:noFill/>
        </p:spPr>
        <p:txBody>
          <a:bodyPr wrap="none" rtlCol="0">
            <a:spAutoFit/>
          </a:bodyPr>
          <a:lstStyle/>
          <a:p>
            <a:r>
              <a:rPr lang="kk-KZ" sz="2000" b="1" dirty="0" smtClean="0">
                <a:solidFill>
                  <a:schemeClr val="bg1"/>
                </a:solidFill>
                <a:latin typeface="Cambria" panose="02040503050406030204" pitchFamily="18" charset="0"/>
                <a:ea typeface="Segoe UI" panose="020B0502040204020203" pitchFamily="34" charset="0"/>
                <a:cs typeface="Segoe UI" panose="020B0502040204020203" pitchFamily="34" charset="0"/>
              </a:rPr>
              <a:t>10</a:t>
            </a:r>
            <a:endParaRPr lang="ru-RU" sz="2000" b="1" dirty="0">
              <a:solidFill>
                <a:schemeClr val="bg1"/>
              </a:solidFill>
              <a:latin typeface="Cambria" panose="02040503050406030204" pitchFamily="18" charset="0"/>
              <a:ea typeface="Segoe UI" panose="020B0502040204020203" pitchFamily="34" charset="0"/>
              <a:cs typeface="Segoe UI" panose="020B0502040204020203" pitchFamily="34" charset="0"/>
            </a:endParaRPr>
          </a:p>
        </p:txBody>
      </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Прямоугольник 35"/>
          <p:cNvSpPr/>
          <p:nvPr/>
        </p:nvSpPr>
        <p:spPr>
          <a:xfrm>
            <a:off x="1519018" y="183871"/>
            <a:ext cx="9452519" cy="400110"/>
          </a:xfrm>
          <a:prstGeom prst="rect">
            <a:avLst/>
          </a:prstGeom>
        </p:spPr>
        <p:txBody>
          <a:bodyPr wrap="square">
            <a:spAutoFit/>
          </a:bodyPr>
          <a:lstStyle/>
          <a:p>
            <a:r>
              <a:rPr lang="en-US" sz="2000" b="1" dirty="0" smtClean="0">
                <a:solidFill>
                  <a:schemeClr val="bg1"/>
                </a:solidFill>
                <a:latin typeface="Cambria" panose="02040503050406030204" pitchFamily="18" charset="0"/>
                <a:ea typeface="Cambria" panose="02040503050406030204" pitchFamily="18" charset="0"/>
              </a:rPr>
              <a:t>ПЕДАГОГТЕРДІ АТТЕСТАТТАУДАН ӨТКІЗУ ҚАҒИДАЛАРЫ МЕН ШАРТТАРЫ</a:t>
            </a:r>
            <a:endParaRPr lang="ru-RU" sz="2000" dirty="0">
              <a:solidFill>
                <a:schemeClr val="bg1"/>
              </a:solidFill>
              <a:latin typeface="Cambria" panose="02040503050406030204" pitchFamily="18" charset="0"/>
              <a:ea typeface="Cambria" panose="02040503050406030204" pitchFamily="18" charset="0"/>
            </a:endParaRPr>
          </a:p>
        </p:txBody>
      </p:sp>
      <p:sp>
        <p:nvSpPr>
          <p:cNvPr id="8" name="Прямоугольник 7"/>
          <p:cNvSpPr/>
          <p:nvPr/>
        </p:nvSpPr>
        <p:spPr>
          <a:xfrm>
            <a:off x="870171" y="742915"/>
            <a:ext cx="10295703" cy="351378"/>
          </a:xfrm>
          <a:prstGeom prst="rect">
            <a:avLst/>
          </a:prstGeom>
        </p:spPr>
        <p:txBody>
          <a:bodyPr wrap="square">
            <a:spAutoFit/>
          </a:bodyPr>
          <a:lstStyle/>
          <a:p>
            <a:pPr algn="ctr">
              <a:lnSpc>
                <a:spcPct val="115000"/>
              </a:lnSpc>
              <a:spcAft>
                <a:spcPts val="0"/>
              </a:spcAft>
            </a:pPr>
            <a:r>
              <a:rPr lang="ru-RU" sz="1600" b="1" dirty="0" smtClean="0">
                <a:solidFill>
                  <a:srgbClr val="000000"/>
                </a:solidFill>
                <a:latin typeface="Cambria" panose="02040503050406030204" pitchFamily="18" charset="0"/>
                <a:ea typeface="Cambria" panose="02040503050406030204" pitchFamily="18" charset="0"/>
              </a:rPr>
              <a:t>1-ПАРАГРАФ. ПЕДАГОГТЕРГЕ КЕЗЕКТІ БІЛІКТІЛІК САНАТТАРЫН БЕРУ ТӘРТІБІ</a:t>
            </a:r>
            <a:endParaRPr lang="ru-RU" sz="1600" dirty="0">
              <a:effectLst/>
              <a:latin typeface="Cambria" panose="02040503050406030204" pitchFamily="18" charset="0"/>
              <a:ea typeface="Cambria" panose="02040503050406030204" pitchFamily="18" charset="0"/>
            </a:endParaRPr>
          </a:p>
        </p:txBody>
      </p:sp>
      <p:grpSp>
        <p:nvGrpSpPr>
          <p:cNvPr id="15" name="Группа 14"/>
          <p:cNvGrpSpPr/>
          <p:nvPr/>
        </p:nvGrpSpPr>
        <p:grpSpPr>
          <a:xfrm>
            <a:off x="252296" y="1016396"/>
            <a:ext cx="11617971" cy="6467583"/>
            <a:chOff x="252296" y="1305586"/>
            <a:chExt cx="11617971" cy="6507706"/>
          </a:xfrm>
        </p:grpSpPr>
        <p:sp>
          <p:nvSpPr>
            <p:cNvPr id="9" name="Прямоугольник 8"/>
            <p:cNvSpPr/>
            <p:nvPr/>
          </p:nvSpPr>
          <p:spPr>
            <a:xfrm>
              <a:off x="350440" y="1357679"/>
              <a:ext cx="11335166" cy="6455613"/>
            </a:xfrm>
            <a:prstGeom prst="rect">
              <a:avLst/>
            </a:prstGeom>
          </p:spPr>
          <p:txBody>
            <a:bodyPr wrap="square">
              <a:spAutoFit/>
            </a:bodyPr>
            <a:lstStyle/>
            <a:p>
              <a:r>
                <a:rPr lang="ru-RU" sz="1350" b="1" dirty="0" smtClean="0">
                  <a:latin typeface="Cambria" panose="02040503050406030204" pitchFamily="18" charset="0"/>
                  <a:ea typeface="Cambria" panose="02040503050406030204" pitchFamily="18" charset="0"/>
                </a:rPr>
                <a:t>4."ПЕДАГОГ-ЗЕРТТЕУШІ" БІЛІКТІЛІК САНАТЫНА:</a:t>
              </a:r>
            </a:p>
            <a:p>
              <a:r>
                <a:rPr lang="en-US" sz="1350" dirty="0" smtClean="0">
                  <a:latin typeface="Cambria" panose="02040503050406030204" pitchFamily="18" charset="0"/>
                  <a:ea typeface="Cambria" panose="02040503050406030204" pitchFamily="18" charset="0"/>
                </a:rPr>
                <a:t>     </a:t>
              </a:r>
              <a:r>
                <a:rPr lang="ru-RU" sz="1350" dirty="0" smtClean="0">
                  <a:latin typeface="Cambria" panose="02040503050406030204" pitchFamily="18" charset="0"/>
                  <a:ea typeface="Cambria" panose="02040503050406030204" pitchFamily="18" charset="0"/>
                </a:rPr>
                <a:t> ТИІСТІ БЕЙІНІ БОЙЫНША ЖОҒАРЫ НЕМЕСЕ ЖОҒАРЫ ОҚУ ОРНЫНАН КЕЙІНГІ ПЕДАГОГИКАЛЫҚ НЕМЕСЕ ӨЗГЕ ДЕ КӘСІПТІК БІЛІМІ, МЫНАДАЙ КӘСІБИ ҚҰЗЫРЕТТЕРГЕ СӘЙКЕС КЕЛЕТІН, КЕМІНДЕ </a:t>
              </a:r>
              <a:r>
                <a:rPr lang="ru-RU" sz="1350" b="1" u="sng" dirty="0" smtClean="0">
                  <a:solidFill>
                    <a:srgbClr val="FF0000"/>
                  </a:solidFill>
                  <a:latin typeface="Cambria" panose="02040503050406030204" pitchFamily="18" charset="0"/>
                  <a:ea typeface="Cambria" panose="02040503050406030204" pitchFamily="18" charset="0"/>
                </a:rPr>
                <a:t>БЕС ЖЫЛ </a:t>
              </a:r>
              <a:r>
                <a:rPr lang="ru-RU" sz="1350" dirty="0" smtClean="0">
                  <a:latin typeface="Cambria" panose="02040503050406030204" pitchFamily="18" charset="0"/>
                  <a:ea typeface="Cambria" panose="02040503050406030204" pitchFamily="18" charset="0"/>
                </a:rPr>
                <a:t>ПЕДАГОГИКАЛЫҚ ӨТІЛІ БАР АДАМДАР:</a:t>
              </a:r>
            </a:p>
            <a:p>
              <a:r>
                <a:rPr lang="en-US" sz="1350" dirty="0" smtClean="0">
                  <a:latin typeface="Cambria" panose="02040503050406030204" pitchFamily="18" charset="0"/>
                  <a:ea typeface="Cambria" panose="02040503050406030204" pitchFamily="18" charset="0"/>
                </a:rPr>
                <a:t>     </a:t>
              </a:r>
              <a:r>
                <a:rPr lang="ru-RU" sz="1350" dirty="0" smtClean="0">
                  <a:latin typeface="Cambria" panose="02040503050406030204" pitchFamily="18" charset="0"/>
                  <a:ea typeface="Cambria" panose="02040503050406030204" pitchFamily="18" charset="0"/>
                </a:rPr>
                <a:t> "ПЕДАГОГ-САРАПШЫ" БІЛІКТІЛІК САНАТЫНЫҢ ЖАЛПЫ ТАЛАПТАРЫНА СӘЙКЕС КЕЛЕДІ, БҰДАН БАСҚА:</a:t>
              </a:r>
            </a:p>
            <a:p>
              <a:r>
                <a:rPr lang="en-US" sz="1350" dirty="0" smtClean="0">
                  <a:latin typeface="Cambria" panose="02040503050406030204" pitchFamily="18" charset="0"/>
                  <a:ea typeface="Cambria" panose="02040503050406030204" pitchFamily="18" charset="0"/>
                </a:rPr>
                <a:t>     </a:t>
              </a:r>
              <a:r>
                <a:rPr lang="ru-RU" sz="1350" dirty="0" smtClean="0">
                  <a:latin typeface="Cambria" panose="02040503050406030204" pitchFamily="18" charset="0"/>
                  <a:ea typeface="Cambria" panose="02040503050406030204" pitchFamily="18" charset="0"/>
                </a:rPr>
                <a:t> САБАҚТЫ ЗЕРТТЕУ ЖӘНЕ БАҒАЛАУ ҚҰРАЛДАРЫН ӘЗІРЛЕУ ДАҒДЫЛАРЫН МЕҢГЕРГЕН;</a:t>
              </a:r>
            </a:p>
            <a:p>
              <a:r>
                <a:rPr lang="en-US" sz="1350" dirty="0" smtClean="0">
                  <a:latin typeface="Cambria" panose="02040503050406030204" pitchFamily="18" charset="0"/>
                  <a:ea typeface="Cambria" panose="02040503050406030204" pitchFamily="18" charset="0"/>
                </a:rPr>
                <a:t>     </a:t>
              </a:r>
              <a:r>
                <a:rPr lang="ru-RU" sz="1350" dirty="0" smtClean="0">
                  <a:latin typeface="Cambria" panose="02040503050406030204" pitchFamily="18" charset="0"/>
                  <a:ea typeface="Cambria" panose="02040503050406030204" pitchFamily="18" charset="0"/>
                </a:rPr>
                <a:t> БІЛІМ АЛУШЫЛАРДЫҢ ЗЕРТТЕУШІЛІК ДАҒДЫЛАРЫН ДАМЫТУДЫ ҚАМТАМАСЫЗ ЕТЕДІ;</a:t>
              </a:r>
            </a:p>
            <a:p>
              <a:r>
                <a:rPr lang="en-US" sz="1350" dirty="0" smtClean="0">
                  <a:latin typeface="Cambria" panose="02040503050406030204" pitchFamily="18" charset="0"/>
                  <a:ea typeface="Cambria" panose="02040503050406030204" pitchFamily="18" charset="0"/>
                </a:rPr>
                <a:t>     </a:t>
              </a:r>
              <a:r>
                <a:rPr lang="ru-RU" sz="1350" dirty="0" smtClean="0">
                  <a:latin typeface="Cambria" panose="02040503050406030204" pitchFamily="18" charset="0"/>
                  <a:ea typeface="Cambria" panose="02040503050406030204" pitchFamily="18" charset="0"/>
                </a:rPr>
                <a:t> ОҚУШЫЛАРДЫҢ ЗЕРТТЕУ ДАҒДЫЛАРЫН ДАМЫТУДЫ ҚАМТАМАСЫЗ ЕТЕДІ;</a:t>
              </a:r>
            </a:p>
            <a:p>
              <a:r>
                <a:rPr lang="en-US" sz="1350" dirty="0" smtClean="0">
                  <a:latin typeface="Cambria" panose="02040503050406030204" pitchFamily="18" charset="0"/>
                  <a:ea typeface="Cambria" panose="02040503050406030204" pitchFamily="18" charset="0"/>
                </a:rPr>
                <a:t>     </a:t>
              </a:r>
              <a:r>
                <a:rPr lang="ru-RU" sz="1350" dirty="0" smtClean="0">
                  <a:latin typeface="Cambria" panose="02040503050406030204" pitchFamily="18" charset="0"/>
                  <a:ea typeface="Cambria" panose="02040503050406030204" pitchFamily="18" charset="0"/>
                </a:rPr>
                <a:t> </a:t>
              </a:r>
              <a:r>
                <a:rPr lang="ru-RU" sz="1350" b="1" u="sng" dirty="0" smtClean="0">
                  <a:solidFill>
                    <a:srgbClr val="FF0000"/>
                  </a:solidFill>
                  <a:latin typeface="Cambria" panose="02040503050406030204" pitchFamily="18" charset="0"/>
                  <a:ea typeface="Cambria" panose="02040503050406030204" pitchFamily="18" charset="0"/>
                </a:rPr>
                <a:t>ОБЛЫС, РЕСПУБЛИКАЛЫҚ МАҢЫЗЫ БАР ҚАЛАЛАР </a:t>
              </a:r>
              <a:r>
                <a:rPr lang="ru-RU" sz="1350" dirty="0" smtClean="0">
                  <a:latin typeface="Cambria" panose="02040503050406030204" pitchFamily="18" charset="0"/>
                  <a:ea typeface="Cambria" panose="02040503050406030204" pitchFamily="18" charset="0"/>
                </a:rPr>
                <a:t>ЖӘНЕ </a:t>
              </a:r>
              <a:r>
                <a:rPr lang="ru-RU" sz="1350" b="1" u="sng" dirty="0" smtClean="0">
                  <a:solidFill>
                    <a:srgbClr val="FF0000"/>
                  </a:solidFill>
                  <a:latin typeface="Cambria" panose="02040503050406030204" pitchFamily="18" charset="0"/>
                  <a:ea typeface="Cambria" panose="02040503050406030204" pitchFamily="18" charset="0"/>
                </a:rPr>
                <a:t>АСТАНА, РЕСПУБЛИКА ДЕҢГЕЙІНДЕ ТӘЖІРИБЕНІ ЖИНАҚТАЙДЫ </a:t>
              </a:r>
              <a:r>
                <a:rPr lang="ru-RU" sz="1350" dirty="0" smtClean="0">
                  <a:latin typeface="Cambria" panose="02040503050406030204" pitchFamily="18" charset="0"/>
                  <a:ea typeface="Cambria" panose="02040503050406030204" pitchFamily="18" charset="0"/>
                </a:rPr>
                <a:t>(РЕСПУБЛИКАЛЫҚ ВЕДОМСТВОЛЫҚ БАҒЫНЫСТЫ ҰЙЫМДАР МЕН САЛАЛЫҚ МЕМЛЕКЕТТІК ОРГАНДАРДЫҢ БІЛІМ БЕРУ ҰЙЫМДАРЫ ҮШІН);</a:t>
              </a:r>
            </a:p>
            <a:p>
              <a:r>
                <a:rPr lang="en-US" sz="1350" dirty="0" smtClean="0">
                  <a:latin typeface="Cambria" panose="02040503050406030204" pitchFamily="18" charset="0"/>
                  <a:ea typeface="Cambria" panose="02040503050406030204" pitchFamily="18" charset="0"/>
                </a:rPr>
                <a:t>     </a:t>
              </a:r>
              <a:r>
                <a:rPr lang="ru-RU" sz="1350" dirty="0" smtClean="0">
                  <a:latin typeface="Cambria" panose="02040503050406030204" pitchFamily="18" charset="0"/>
                  <a:ea typeface="Cambria" panose="02040503050406030204" pitchFamily="18" charset="0"/>
                </a:rPr>
                <a:t> </a:t>
              </a:r>
              <a:r>
                <a:rPr lang="ru-RU" sz="1350" b="1" u="sng" dirty="0" smtClean="0">
                  <a:solidFill>
                    <a:srgbClr val="FF0000"/>
                  </a:solidFill>
                  <a:latin typeface="Cambria" panose="02040503050406030204" pitchFamily="18" charset="0"/>
                  <a:ea typeface="Cambria" panose="02040503050406030204" pitchFamily="18" charset="0"/>
                </a:rPr>
                <a:t>КӘСІБИ ШЕБЕРЛІК КОНКУРСЫНЫҢ ҚАТЫСУШЫСЫ </a:t>
              </a:r>
              <a:r>
                <a:rPr lang="ru-RU" sz="1350" dirty="0" smtClean="0">
                  <a:latin typeface="Cambria" panose="02040503050406030204" pitchFamily="18" charset="0"/>
                  <a:ea typeface="Cambria" panose="02040503050406030204" pitchFamily="18" charset="0"/>
                </a:rPr>
                <a:t>НЕМЕСЕ </a:t>
              </a:r>
              <a:r>
                <a:rPr lang="ru-RU" sz="1350" b="1" u="sng" dirty="0" smtClean="0">
                  <a:solidFill>
                    <a:srgbClr val="FF0000"/>
                  </a:solidFill>
                  <a:latin typeface="Cambria" panose="02040503050406030204" pitchFamily="18" charset="0"/>
                  <a:ea typeface="Cambria" panose="02040503050406030204" pitchFamily="18" charset="0"/>
                </a:rPr>
                <a:t>ЖҮЛДЕГЕРІ</a:t>
              </a:r>
              <a:r>
                <a:rPr lang="ru-RU" sz="1350" dirty="0" smtClean="0">
                  <a:latin typeface="Cambria" panose="02040503050406030204" pitchFamily="18" charset="0"/>
                  <a:ea typeface="Cambria" panose="02040503050406030204" pitchFamily="18" charset="0"/>
                </a:rPr>
                <a:t> НЕМЕСЕ </a:t>
              </a:r>
              <a:r>
                <a:rPr lang="ru-RU" sz="1350" b="1" u="sng" dirty="0" smtClean="0">
                  <a:solidFill>
                    <a:srgbClr val="FF0000"/>
                  </a:solidFill>
                  <a:latin typeface="Cambria" panose="02040503050406030204" pitchFamily="18" charset="0"/>
                  <a:ea typeface="Cambria" panose="02040503050406030204" pitchFamily="18" charset="0"/>
                </a:rPr>
                <a:t>ЖЕҢІМПАЗЫ БОЛЫП ТАБЫЛАДЫ </a:t>
              </a:r>
              <a:r>
                <a:rPr lang="ru-RU" sz="1350" dirty="0" smtClean="0">
                  <a:latin typeface="Cambria" panose="02040503050406030204" pitchFamily="18" charset="0"/>
                  <a:ea typeface="Cambria" panose="02040503050406030204" pitchFamily="18" charset="0"/>
                </a:rPr>
                <a:t>НЕМЕСЕ БІЛІМ БЕРУ САЛАСЫНДАҒЫ УӘКІЛЕТТІ ОРГАН БЕКІТКЕН ТІЗБЕГЕ СӘЙКЕС </a:t>
              </a:r>
              <a:r>
                <a:rPr lang="ru-RU" sz="1350" b="1" u="sng" dirty="0" smtClean="0">
                  <a:solidFill>
                    <a:srgbClr val="FF0000"/>
                  </a:solidFill>
                  <a:latin typeface="Cambria" panose="02040503050406030204" pitchFamily="18" charset="0"/>
                  <a:ea typeface="Cambria" panose="02040503050406030204" pitchFamily="18" charset="0"/>
                </a:rPr>
                <a:t>ОБЛЫСТЫҚ, РЕСПУБЛИКАЛЫҚ, ХАЛЫҚАРАЛЫҚ ДЕҢГЕЙЛЕРДЕ ОЛИМПИАДАЛАРҒА, КОНКУРСТАРҒА, ЖАРЫСТАРҒА ҚАТЫСУШЫ </a:t>
              </a:r>
              <a:r>
                <a:rPr lang="ru-RU" sz="1350" dirty="0" smtClean="0">
                  <a:latin typeface="Cambria" panose="02040503050406030204" pitchFamily="18" charset="0"/>
                  <a:ea typeface="Cambria" panose="02040503050406030204" pitchFamily="18" charset="0"/>
                </a:rPr>
                <a:t>НЕМЕСЕ</a:t>
              </a:r>
              <a:r>
                <a:rPr lang="ru-RU" sz="1350" b="1" u="sng" dirty="0" smtClean="0">
                  <a:solidFill>
                    <a:srgbClr val="FF0000"/>
                  </a:solidFill>
                  <a:latin typeface="Cambria" panose="02040503050406030204" pitchFamily="18" charset="0"/>
                  <a:ea typeface="Cambria" panose="02040503050406030204" pitchFamily="18" charset="0"/>
                </a:rPr>
                <a:t> ЖҮЛДЕГЕР </a:t>
              </a:r>
              <a:r>
                <a:rPr lang="ru-RU" sz="1350" dirty="0" smtClean="0">
                  <a:latin typeface="Cambria" panose="02040503050406030204" pitchFamily="18" charset="0"/>
                  <a:ea typeface="Cambria" panose="02040503050406030204" pitchFamily="18" charset="0"/>
                </a:rPr>
                <a:t>НЕМЕСЕ</a:t>
              </a:r>
              <a:r>
                <a:rPr lang="ru-RU" sz="1350" b="1" u="sng" dirty="0" smtClean="0">
                  <a:solidFill>
                    <a:srgbClr val="FF0000"/>
                  </a:solidFill>
                  <a:latin typeface="Cambria" panose="02040503050406030204" pitchFamily="18" charset="0"/>
                  <a:ea typeface="Cambria" panose="02040503050406030204" pitchFamily="18" charset="0"/>
                </a:rPr>
                <a:t> ЖЕҢІМПАЗ ОҚУШЫЛАРЫ БАР;</a:t>
              </a:r>
            </a:p>
            <a:p>
              <a:r>
                <a:rPr lang="ru-RU" sz="1400" dirty="0">
                  <a:latin typeface="Cambria" panose="02040503050406030204" pitchFamily="18" charset="0"/>
                  <a:ea typeface="Cambria" panose="02040503050406030204" pitchFamily="18" charset="0"/>
                </a:rPr>
                <a:t>"ҚАЗАҚСТАН МҰҒАЛІМІ" ҰЛТТЫҚ СЫЙЛЫҒЫНЫҢ ҚАТЫСУШЫСЫ НЕМЕСЕ ЖҮЛДЕГЕРІ НЕМЕСЕ ЖЕҢІМПАЗЫ, </a:t>
              </a:r>
              <a:r>
                <a:rPr lang="ru-RU" sz="1400" b="1" u="sng" dirty="0">
                  <a:solidFill>
                    <a:srgbClr val="FF0000"/>
                  </a:solidFill>
                  <a:latin typeface="Cambria" panose="02040503050406030204" pitchFamily="18" charset="0"/>
                  <a:ea typeface="Cambria" panose="02040503050406030204" pitchFamily="18" charset="0"/>
                </a:rPr>
                <a:t>"ҮЗДІК ПЕДАГОГ" АТАҒЫНЫҢ ИЕГЕРІ </a:t>
              </a:r>
              <a:r>
                <a:rPr lang="ru-RU" sz="1400" dirty="0">
                  <a:latin typeface="Cambria" panose="02040503050406030204" pitchFamily="18" charset="0"/>
                  <a:ea typeface="Cambria" panose="02040503050406030204" pitchFamily="18" charset="0"/>
                </a:rPr>
                <a:t>(БОЛҒАН ЖАҒДАЙДА) БОЛЫП ТАБЫЛАДЫ;</a:t>
              </a:r>
            </a:p>
            <a:p>
              <a:r>
                <a:rPr lang="en-US" sz="1400" dirty="0">
                  <a:latin typeface="Cambria" panose="02040503050406030204" pitchFamily="18" charset="0"/>
                  <a:ea typeface="Cambria" panose="02040503050406030204" pitchFamily="18" charset="0"/>
                </a:rPr>
                <a:t>     </a:t>
              </a:r>
              <a:r>
                <a:rPr lang="ru-RU" sz="1400" dirty="0">
                  <a:latin typeface="Cambria" panose="02040503050406030204" pitchFamily="18" charset="0"/>
                  <a:ea typeface="Cambria" panose="02040503050406030204" pitchFamily="18" charset="0"/>
                </a:rPr>
                <a:t> АУДАННЫҢ (ОБЛЫСТЫҚ МАҢЫЗЫ БАР ҚАЛАНЫҢ), ОБЛЫСТЫҢ (БАР БОЛСА) ДЕҢГЕЙІНДЕ ПЕДАГОГИКАЛЫҚ ҚОҒАМДАСТЫҚТА </a:t>
              </a:r>
              <a:r>
                <a:rPr lang="ru-RU" sz="1400" b="1" u="sng" dirty="0">
                  <a:solidFill>
                    <a:srgbClr val="FF0000"/>
                  </a:solidFill>
                  <a:latin typeface="Cambria" panose="02040503050406030204" pitchFamily="18" charset="0"/>
                  <a:ea typeface="Cambria" panose="02040503050406030204" pitchFamily="18" charset="0"/>
                </a:rPr>
                <a:t>ТӘЛІМГЕРЛІКТІ </a:t>
              </a:r>
              <a:r>
                <a:rPr lang="ru-RU" sz="1400" dirty="0">
                  <a:latin typeface="Cambria" panose="02040503050406030204" pitchFamily="18" charset="0"/>
                  <a:ea typeface="Cambria" panose="02040503050406030204" pitchFamily="18" charset="0"/>
                </a:rPr>
                <a:t>ЖҮЗЕГЕ АСЫРАДЫ ЖӘНЕ ДАМУ СТРАТЕГИЯСЫН СЫНДАРЛЫ АЙҚЫНДАЙДЫ;</a:t>
              </a:r>
            </a:p>
            <a:p>
              <a:r>
                <a:rPr lang="en-US" sz="1400" dirty="0">
                  <a:latin typeface="Cambria" panose="02040503050406030204" pitchFamily="18" charset="0"/>
                  <a:ea typeface="Cambria" panose="02040503050406030204" pitchFamily="18" charset="0"/>
                </a:rPr>
                <a:t>     </a:t>
              </a:r>
              <a:r>
                <a:rPr lang="ru-RU" sz="1400" dirty="0">
                  <a:latin typeface="Cambria" panose="02040503050406030204" pitchFamily="18" charset="0"/>
                  <a:ea typeface="Cambria" panose="02040503050406030204" pitchFamily="18" charset="0"/>
                </a:rPr>
                <a:t> ТИІСТІ УӘКІЛЕТТІ ОРГАННЫҢ ВЕДОМСТВОЛЫҚ БАҒЫНЫСТЫ БІЛІМ БЕРУ ҰЙЫМДАРЫ ҰЙЫМДАСТЫРҒАН </a:t>
              </a:r>
              <a:r>
                <a:rPr lang="ru-RU" sz="1400" b="1" u="sng" dirty="0">
                  <a:solidFill>
                    <a:srgbClr val="FF0000"/>
                  </a:solidFill>
                  <a:latin typeface="Cambria" panose="02040503050406030204" pitchFamily="18" charset="0"/>
                  <a:ea typeface="Cambria" panose="02040503050406030204" pitchFamily="18" charset="0"/>
                </a:rPr>
                <a:t>ПЕДАГОГТЕРГЕ АРНАЛҒАН СЕМИНАРЛАРДЫ, КОНФЕРЕНЦИЯЛАРДЫ ҰЙЫМДАСТЫРУҒА ЖӘНЕ ӨТКІЗУГЕ ҚАТЫСАДЫ;</a:t>
              </a:r>
            </a:p>
            <a:p>
              <a:r>
                <a:rPr lang="en-US" sz="1400" dirty="0">
                  <a:latin typeface="Cambria" panose="02040503050406030204" pitchFamily="18" charset="0"/>
                  <a:ea typeface="Cambria" panose="02040503050406030204" pitchFamily="18" charset="0"/>
                </a:rPr>
                <a:t>     </a:t>
              </a:r>
              <a:r>
                <a:rPr lang="ru-RU" sz="1400" dirty="0">
                  <a:latin typeface="Cambria" panose="02040503050406030204" pitchFamily="18" charset="0"/>
                  <a:ea typeface="Cambria" panose="02040503050406030204" pitchFamily="18" charset="0"/>
                </a:rPr>
                <a:t> ҚАЗАҚСТАН РЕСПУБЛИКАСЫ БІЛІМ ЖӘНЕ ҒЫЛЫМ МИНИСТРЛІГІНІҢ "БІЛІМ БЕРУ МАЗМҰНЫН САРАПТАУ РЕСПУБЛИКАЛЫҚ ҒЫЛЫМИ-ПРАКТИКАЛЫҚ ОРТАЛЫҒЫ" ШАРУАШЫЛЫҚ ЖҮРГІЗУ ҚҰҚЫҒЫНДАҒЫ РЕСПУБЛИКАЛЫҚ МЕМЛЕКЕТТІК КӘСІПОРНЫНЫҢ (БҰДАН ӘРІ – БІЛІМ БЕРУ МАЗМҰНЫН САРАПТАУ РЕСПУБЛИКАЛЫҚ ҒЫЛЫМИ-ПРАКТИКАЛЫҚ ОРТАЛЫҒЫ) "САРАПШЫЛАРДЫҢ ЭЛЕКТРОНДЫҚ БАЗАСЫНА" СӘЙКЕС НЕМЕСЕ ТЕХНИКАЛЫҚ ЖӘНЕ КӘСІПТІК БІЛІМ ДЕПАРТАМЕНТІ ЖАНЫНДАҒЫ </a:t>
              </a:r>
              <a:r>
                <a:rPr lang="ru-RU" sz="1400" b="1" u="sng" dirty="0">
                  <a:solidFill>
                    <a:srgbClr val="FF0000"/>
                  </a:solidFill>
                  <a:latin typeface="Cambria" panose="02040503050406030204" pitchFamily="18" charset="0"/>
                  <a:ea typeface="Cambria" panose="02040503050406030204" pitchFamily="18" charset="0"/>
                </a:rPr>
                <a:t>РЕСПУБЛИКАЛЫҚ ОҚУ-ӘДІСТЕМЕЛІК КЕҢЕС ҰСЫНҒАН ОҚУЛЫҚТАРДЫ, ОҚУ-ӘДІСТЕМЕЛІК КЕШЕНДЕР МЕН ОҚУ-ӘДІСТЕМЕЛІК ҚҰРАЛДАРДЫ САРАПТАУ ЖӨНІНДЕГІ САРАПШЫЛАРДЫҢ ҚҰРАМЫНА КІРЕДІ </a:t>
              </a:r>
              <a:r>
                <a:rPr lang="ru-RU" sz="1400" dirty="0">
                  <a:latin typeface="Cambria" panose="02040503050406030204" pitchFamily="18" charset="0"/>
                  <a:ea typeface="Cambria" panose="02040503050406030204" pitchFamily="18" charset="0"/>
                </a:rPr>
                <a:t>(БОЛҒАН ЖАҒДАЙДА);</a:t>
              </a:r>
            </a:p>
            <a:p>
              <a:r>
                <a:rPr lang="en-US" sz="1400" dirty="0">
                  <a:latin typeface="Cambria" panose="02040503050406030204" pitchFamily="18" charset="0"/>
                  <a:ea typeface="Cambria" panose="02040503050406030204" pitchFamily="18" charset="0"/>
                </a:rPr>
                <a:t>     </a:t>
              </a:r>
              <a:r>
                <a:rPr lang="ru-RU" sz="1400" dirty="0">
                  <a:latin typeface="Cambria" panose="02040503050406030204" pitchFamily="18" charset="0"/>
                  <a:ea typeface="Cambria" panose="02040503050406030204" pitchFamily="18" charset="0"/>
                </a:rPr>
                <a:t> ЕЛІМІЗДІҢ, ОБЛЫСТЫҢ ТЕЛЕВИДЕНИЕСІНДЕ ТРАНСЛЯЦИЯЛАУҒА ЕНГІЗІЛГЕН, БІЛІМ БЕРУ ПОРТАЛДАРЫНДА ОРНАЛАСТЫРЫЛҒАН БЕЙНЕ-ТЕЛЕСАБАҚТАР ДАЙЫНДАДЫ (БОЛҒАН ЖАҒДАЙДА);</a:t>
              </a:r>
            </a:p>
            <a:p>
              <a:r>
                <a:rPr lang="en-US" sz="1400" dirty="0">
                  <a:latin typeface="Cambria" panose="02040503050406030204" pitchFamily="18" charset="0"/>
                  <a:ea typeface="Cambria" panose="02040503050406030204" pitchFamily="18" charset="0"/>
                </a:rPr>
                <a:t>     </a:t>
              </a:r>
              <a:r>
                <a:rPr lang="ru-RU" sz="1400" dirty="0">
                  <a:latin typeface="Cambria" panose="02040503050406030204" pitchFamily="18" charset="0"/>
                  <a:ea typeface="Cambria" panose="02040503050406030204" pitchFamily="18" charset="0"/>
                </a:rPr>
                <a:t> ИНТЕРНЕТ-РЕСУРСТАРДЫ ПАЙДАЛАНА ОТЫРЫП, ЖҰМЫС ТӘЖІРИБЕСІН ТАРАТАДЫ;</a:t>
              </a:r>
            </a:p>
            <a:p>
              <a:endParaRPr lang="ru-RU" sz="1400" dirty="0" smtClean="0">
                <a:latin typeface="Cambria" panose="02040503050406030204" pitchFamily="18" charset="0"/>
                <a:ea typeface="Cambria" panose="02040503050406030204" pitchFamily="18" charset="0"/>
              </a:endParaRPr>
            </a:p>
            <a:p>
              <a:pPr algn="just">
                <a:buFont typeface="Wingdings" panose="05000000000000000000" pitchFamily="2" charset="2"/>
                <a:buChar char="Ø"/>
              </a:pPr>
              <a:endParaRPr lang="ru-RU" sz="1400" dirty="0" smtClean="0">
                <a:latin typeface="Cambria" panose="02040503050406030204" pitchFamily="18" charset="0"/>
                <a:ea typeface="Cambria" panose="02040503050406030204" pitchFamily="18" charset="0"/>
              </a:endParaRPr>
            </a:p>
            <a:p>
              <a:pPr algn="just">
                <a:spcAft>
                  <a:spcPts val="0"/>
                </a:spcAft>
                <a:buFont typeface="Wingdings" panose="05000000000000000000" pitchFamily="2" charset="2"/>
                <a:buChar char="Ø"/>
              </a:pPr>
              <a:endParaRPr lang="ru-RU" sz="1350" dirty="0">
                <a:effectLst/>
                <a:latin typeface="Cambria" panose="02040503050406030204" pitchFamily="18" charset="0"/>
                <a:ea typeface="Cambria" panose="02040503050406030204" pitchFamily="18" charset="0"/>
              </a:endParaRPr>
            </a:p>
          </p:txBody>
        </p:sp>
        <p:sp>
          <p:nvSpPr>
            <p:cNvPr id="14" name="Прямоугольник 13"/>
            <p:cNvSpPr/>
            <p:nvPr/>
          </p:nvSpPr>
          <p:spPr>
            <a:xfrm>
              <a:off x="252296" y="1305586"/>
              <a:ext cx="11617971" cy="5881724"/>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16" name="Прямоугольник 15"/>
          <p:cNvSpPr/>
          <p:nvPr/>
        </p:nvSpPr>
        <p:spPr>
          <a:xfrm>
            <a:off x="425034" y="4444543"/>
            <a:ext cx="11445233" cy="307777"/>
          </a:xfrm>
          <a:prstGeom prst="rect">
            <a:avLst/>
          </a:prstGeom>
        </p:spPr>
        <p:txBody>
          <a:bodyPr wrap="square">
            <a:spAutoFit/>
          </a:bodyPr>
          <a:lstStyle/>
          <a:p>
            <a:pPr algn="just">
              <a:spcAft>
                <a:spcPts val="0"/>
              </a:spcAft>
            </a:pPr>
            <a:r>
              <a:rPr lang="en-US" sz="1400" dirty="0" smtClean="0">
                <a:solidFill>
                  <a:srgbClr val="000000"/>
                </a:solidFill>
                <a:latin typeface="Cambria" panose="02040503050406030204" pitchFamily="18" charset="0"/>
                <a:ea typeface="Cambria" panose="02040503050406030204" pitchFamily="18" charset="0"/>
              </a:rPr>
              <a:t>     </a:t>
            </a:r>
            <a:endParaRPr lang="ru-RU" sz="1400" dirty="0">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32342840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sp>
        <p:nvSpPr>
          <p:cNvPr id="20" name="TextBox 19"/>
          <p:cNvSpPr txBox="1"/>
          <p:nvPr/>
        </p:nvSpPr>
        <p:spPr>
          <a:xfrm>
            <a:off x="11517606" y="171389"/>
            <a:ext cx="489236" cy="400110"/>
          </a:xfrm>
          <a:prstGeom prst="rect">
            <a:avLst/>
          </a:prstGeom>
          <a:noFill/>
        </p:spPr>
        <p:txBody>
          <a:bodyPr wrap="none" rtlCol="0">
            <a:spAutoFit/>
          </a:bodyPr>
          <a:lstStyle/>
          <a:p>
            <a:r>
              <a:rPr lang="kk-KZ" sz="2000" b="1" dirty="0" smtClean="0">
                <a:solidFill>
                  <a:schemeClr val="bg1"/>
                </a:solidFill>
                <a:latin typeface="Cambria" panose="02040503050406030204" pitchFamily="18" charset="0"/>
                <a:ea typeface="Segoe UI" panose="020B0502040204020203" pitchFamily="34" charset="0"/>
                <a:cs typeface="Segoe UI" panose="020B0502040204020203" pitchFamily="34" charset="0"/>
              </a:rPr>
              <a:t>11</a:t>
            </a:r>
            <a:endParaRPr lang="ru-RU" sz="2000" b="1" dirty="0">
              <a:solidFill>
                <a:schemeClr val="bg1"/>
              </a:solidFill>
              <a:latin typeface="Cambria" panose="02040503050406030204" pitchFamily="18" charset="0"/>
              <a:ea typeface="Segoe UI" panose="020B0502040204020203" pitchFamily="34" charset="0"/>
              <a:cs typeface="Segoe UI" panose="020B0502040204020203" pitchFamily="34" charset="0"/>
            </a:endParaRPr>
          </a:p>
        </p:txBody>
      </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Прямоугольник 35"/>
          <p:cNvSpPr/>
          <p:nvPr/>
        </p:nvSpPr>
        <p:spPr>
          <a:xfrm>
            <a:off x="1519018" y="183871"/>
            <a:ext cx="9452519" cy="400110"/>
          </a:xfrm>
          <a:prstGeom prst="rect">
            <a:avLst/>
          </a:prstGeom>
        </p:spPr>
        <p:txBody>
          <a:bodyPr wrap="square">
            <a:spAutoFit/>
          </a:bodyPr>
          <a:lstStyle/>
          <a:p>
            <a:r>
              <a:rPr lang="en-US" sz="2000" b="1" dirty="0" smtClean="0">
                <a:solidFill>
                  <a:schemeClr val="bg1"/>
                </a:solidFill>
                <a:latin typeface="Cambria" panose="02040503050406030204" pitchFamily="18" charset="0"/>
                <a:ea typeface="Cambria" panose="02040503050406030204" pitchFamily="18" charset="0"/>
              </a:rPr>
              <a:t>ПЕДАГОГТЕРДІ АТТЕСТАТТАУДАН ӨТКІЗУ ҚАҒИДАЛАРЫ МЕН ШАРТТАРЫ</a:t>
            </a:r>
            <a:endParaRPr lang="ru-RU" sz="2000" dirty="0">
              <a:solidFill>
                <a:schemeClr val="bg1"/>
              </a:solidFill>
              <a:latin typeface="Cambria" panose="02040503050406030204" pitchFamily="18" charset="0"/>
              <a:ea typeface="Cambria" panose="02040503050406030204" pitchFamily="18" charset="0"/>
            </a:endParaRPr>
          </a:p>
        </p:txBody>
      </p:sp>
      <p:grpSp>
        <p:nvGrpSpPr>
          <p:cNvPr id="15" name="Группа 14"/>
          <p:cNvGrpSpPr/>
          <p:nvPr/>
        </p:nvGrpSpPr>
        <p:grpSpPr>
          <a:xfrm>
            <a:off x="0" y="571499"/>
            <a:ext cx="12191999" cy="6672464"/>
            <a:chOff x="2931" y="885320"/>
            <a:chExt cx="12050341" cy="7037421"/>
          </a:xfrm>
        </p:grpSpPr>
        <p:sp>
          <p:nvSpPr>
            <p:cNvPr id="9" name="Прямоугольник 8"/>
            <p:cNvSpPr/>
            <p:nvPr/>
          </p:nvSpPr>
          <p:spPr>
            <a:xfrm>
              <a:off x="2931" y="1036678"/>
              <a:ext cx="12050341" cy="6886063"/>
            </a:xfrm>
            <a:prstGeom prst="rect">
              <a:avLst/>
            </a:prstGeom>
          </p:spPr>
          <p:txBody>
            <a:bodyPr wrap="square">
              <a:spAutoFit/>
            </a:bodyPr>
            <a:lstStyle/>
            <a:p>
              <a:pPr algn="just"/>
              <a:r>
                <a:rPr lang="en-US" sz="1300" dirty="0"/>
                <a:t> </a:t>
              </a:r>
              <a:r>
                <a:rPr lang="en-US" sz="1300" b="1" dirty="0"/>
                <a:t>   </a:t>
              </a:r>
              <a:r>
                <a:rPr lang="en-US" sz="1300" b="1" dirty="0">
                  <a:latin typeface="Cambria" panose="02040503050406030204" pitchFamily="18" charset="0"/>
                  <a:ea typeface="Cambria" panose="02040503050406030204" pitchFamily="18" charset="0"/>
                </a:rPr>
                <a:t> </a:t>
              </a:r>
              <a:r>
                <a:rPr lang="ru-RU" sz="1300" b="1" dirty="0" smtClean="0">
                  <a:latin typeface="Cambria" panose="02040503050406030204" pitchFamily="18" charset="0"/>
                  <a:ea typeface="Cambria" panose="02040503050406030204" pitchFamily="18" charset="0"/>
                </a:rPr>
                <a:t> 5."ПЕДАГОГ-ШЕБЕР" БІЛІКТІЛІК САНАТЫНА:</a:t>
              </a:r>
            </a:p>
            <a:p>
              <a:pPr algn="just"/>
              <a:r>
                <a:rPr lang="ru-RU" sz="1300" dirty="0" smtClean="0">
                  <a:latin typeface="Cambria" panose="02040503050406030204" pitchFamily="18" charset="0"/>
                  <a:ea typeface="Cambria" panose="02040503050406030204" pitchFamily="18" charset="0"/>
                </a:rPr>
                <a:t>ТИІСТІ БЕЙІНІ БОЙЫНША ЖОҒАРЫ НЕМЕСЕ ЖОҒАРЫ ОҚУ ОРНЫНАН КЕЙІНГІ ПЕДАГОГИКАЛЫҚ БІЛІМІ, КЕЛЕСІ КӘСІБИ ҚҰЗЫРЕТТЕРГЕ СӘЙКЕС КЕЛЕТІН КЕМІНДЕ </a:t>
              </a:r>
              <a:r>
                <a:rPr lang="ru-RU" sz="1300" b="1" u="sng" dirty="0" smtClean="0">
                  <a:solidFill>
                    <a:srgbClr val="FF0000"/>
                  </a:solidFill>
                  <a:latin typeface="Cambria" panose="02040503050406030204" pitchFamily="18" charset="0"/>
                  <a:ea typeface="Cambria" panose="02040503050406030204" pitchFamily="18" charset="0"/>
                </a:rPr>
                <a:t>АЛТЫ ЖЫЛ </a:t>
              </a:r>
              <a:r>
                <a:rPr lang="ru-RU" sz="1300" dirty="0" smtClean="0">
                  <a:latin typeface="Cambria" panose="02040503050406030204" pitchFamily="18" charset="0"/>
                  <a:ea typeface="Cambria" panose="02040503050406030204" pitchFamily="18" charset="0"/>
                </a:rPr>
                <a:t>ПЕДАГОГИКАЛЫҚ ӨТІЛІ БАР АДАМДАР:</a:t>
              </a:r>
            </a:p>
            <a:p>
              <a:pPr algn="just"/>
              <a:r>
                <a:rPr lang="ru-RU" sz="1300" dirty="0" smtClean="0">
                  <a:latin typeface="Cambria" panose="02040503050406030204" pitchFamily="18" charset="0"/>
                  <a:ea typeface="Cambria" panose="02040503050406030204" pitchFamily="18" charset="0"/>
                </a:rPr>
                <a:t> </a:t>
              </a:r>
              <a:r>
                <a:rPr lang="ru-RU" sz="1300" b="1" dirty="0" smtClean="0">
                  <a:latin typeface="Cambria" panose="02040503050406030204" pitchFamily="18" charset="0"/>
                  <a:ea typeface="Cambria" panose="02040503050406030204" pitchFamily="18" charset="0"/>
                </a:rPr>
                <a:t>"ПЕДАГОГ-ЗЕРТТЕУШІ" БІЛІКТІЛІК САНАТЫНЫҢ ЖАЛПЫ ТАЛАПТАРЫНА СӘЙКЕС КЕЛЕДІ, БҰДАН БАСҚА:</a:t>
              </a:r>
            </a:p>
            <a:p>
              <a:pPr algn="just"/>
              <a:r>
                <a:rPr lang="en-US" sz="1300" dirty="0" smtClean="0">
                  <a:latin typeface="Cambria" panose="02040503050406030204" pitchFamily="18" charset="0"/>
                  <a:ea typeface="Cambria" panose="02040503050406030204" pitchFamily="18" charset="0"/>
                </a:rPr>
                <a:t> </a:t>
              </a:r>
              <a:r>
                <a:rPr lang="ru-RU" sz="1300" dirty="0" smtClean="0">
                  <a:latin typeface="Cambria" panose="02040503050406030204" pitchFamily="18" charset="0"/>
                  <a:ea typeface="Cambria" panose="02040503050406030204" pitchFamily="18" charset="0"/>
                </a:rPr>
                <a:t>Ы.АЛТЫНСАРИН АТЫНДАҒЫ ҰЛТТЫҚ БІЛІМ АКАДЕМИЯСЫ ЖАНЫНДАҒЫ РЕСПУБЛИКАЛЫҚ ОҚУ-ӘДІСТЕМЕЛІК КЕҢЕСТЕ НЕМЕСЕ ТЕХНИКАЛЫҚ ЖӘНЕ КӘСІПТІК БІЛІМ ДЕПАРТАМЕНТІ ЖАНЫНДАҒЫ </a:t>
              </a:r>
              <a:r>
                <a:rPr lang="ru-RU" sz="1300" b="1" u="sng" dirty="0" smtClean="0">
                  <a:solidFill>
                    <a:srgbClr val="FF0000"/>
                  </a:solidFill>
                  <a:latin typeface="Cambria" panose="02040503050406030204" pitchFamily="18" charset="0"/>
                  <a:ea typeface="Cambria" panose="02040503050406030204" pitchFamily="18" charset="0"/>
                </a:rPr>
                <a:t>РЕСПУБЛИКАЛЫҚ ОҚУ-ӘДІСТЕМЕЛІК КЕҢЕСТЕ МАҚҰЛДАНҒАН АВТОРЛЫҚ БАҒДАРЛАМАСЫ </a:t>
              </a:r>
              <a:r>
                <a:rPr lang="ru-RU" sz="1300" dirty="0" smtClean="0">
                  <a:latin typeface="Cambria" panose="02040503050406030204" pitchFamily="18" charset="0"/>
                  <a:ea typeface="Cambria" panose="02040503050406030204" pitchFamily="18" charset="0"/>
                </a:rPr>
                <a:t>БАР НЕМЕСЕ БІЛІМ БЕРУ САЛАСЫНДАҒЫ УӘКІЛЕТТІ ОРГАН БЕКІТКЕН НЕМЕСЕ ТЕХНИКАЛЫҚ ЖӘНЕ КӘСІПТІК БІЛІМ ДЕПАРТАМЕНТІ ЖАНЫНДАҒЫ РЕСПУБЛИКАЛЫҚ ОҚУ-ӘДІСТЕМЕЛІК КЕҢЕС ҰСЫНҒАН ОҚУЛЫҚТАРДЫҢ, ОҚУ-ӘДІСТЕМЕЛІК КЕШЕНДЕР МЕН </a:t>
              </a:r>
              <a:r>
                <a:rPr lang="ru-RU" sz="1300" b="1" u="sng" dirty="0" smtClean="0">
                  <a:solidFill>
                    <a:srgbClr val="FF0000"/>
                  </a:solidFill>
                  <a:latin typeface="Cambria" panose="02040503050406030204" pitchFamily="18" charset="0"/>
                  <a:ea typeface="Cambria" panose="02040503050406030204" pitchFamily="18" charset="0"/>
                </a:rPr>
                <a:t>ОҚУ-ӘДІСТЕМЕЛІК ҚҰРАЛДАРДЫҢ ТІЗБЕСІНЕ ЕНГІЗІЛГЕН БАСЫП ШЫҒАРЫЛҒАН ОҚУЛЫҚТАРДЫҢ, </a:t>
              </a:r>
              <a:r>
                <a:rPr lang="ru-RU" sz="1300" dirty="0" smtClean="0">
                  <a:latin typeface="Cambria" panose="02040503050406030204" pitchFamily="18" charset="0"/>
                  <a:ea typeface="Cambria" panose="02040503050406030204" pitchFamily="18" charset="0"/>
                </a:rPr>
                <a:t>ОҚУ-ӘДІСТЕМЕЛІК КЕШЕНДЕРДІҢ </a:t>
              </a:r>
              <a:r>
                <a:rPr lang="ru-RU" sz="1300" b="1" u="sng" dirty="0" smtClean="0">
                  <a:solidFill>
                    <a:srgbClr val="FF0000"/>
                  </a:solidFill>
                  <a:latin typeface="Cambria" panose="02040503050406030204" pitchFamily="18" charset="0"/>
                  <a:ea typeface="Cambria" panose="02040503050406030204" pitchFamily="18" charset="0"/>
                </a:rPr>
                <a:t>АВТОРЫ</a:t>
              </a:r>
              <a:r>
                <a:rPr lang="ru-RU" sz="1300" dirty="0" smtClean="0">
                  <a:latin typeface="Cambria" panose="02040503050406030204" pitchFamily="18" charset="0"/>
                  <a:ea typeface="Cambria" panose="02040503050406030204" pitchFamily="18" charset="0"/>
                </a:rPr>
                <a:t> (БІРЛЕСКЕН АВТОРЫ) БОЛЫП ТАБЫЛАДЫ НЕМЕСЕ ТЕСТ ТАПСЫРМАЛАРЫН, ОҚУЛЫҚТАРДЫ, ОҚУ-ӘДІСТЕМЕЛІК КЕШЕНДЕРДІ САРАПТАУ ЖӨНІНДЕГІ </a:t>
              </a:r>
              <a:r>
                <a:rPr lang="ru-RU" sz="1300" b="1" u="sng" dirty="0" smtClean="0">
                  <a:solidFill>
                    <a:srgbClr val="FF0000"/>
                  </a:solidFill>
                  <a:latin typeface="Cambria" panose="02040503050406030204" pitchFamily="18" charset="0"/>
                  <a:ea typeface="Cambria" panose="02040503050406030204" pitchFamily="18" charset="0"/>
                </a:rPr>
                <a:t>САРАПШЫЛАР ҚҰРАМЫНА КІРЕДІ НЕМЕСЕ УОРЛД СКИЛС </a:t>
              </a:r>
              <a:r>
                <a:rPr lang="ru-RU" sz="1300" dirty="0" smtClean="0">
                  <a:latin typeface="Cambria" panose="02040503050406030204" pitchFamily="18" charset="0"/>
                  <a:ea typeface="Cambria" panose="02040503050406030204" pitchFamily="18" charset="0"/>
                </a:rPr>
                <a:t>(</a:t>
              </a:r>
              <a:r>
                <a:rPr lang="en-US" sz="1300" dirty="0" smtClean="0">
                  <a:latin typeface="Cambria" panose="02040503050406030204" pitchFamily="18" charset="0"/>
                  <a:ea typeface="Cambria" panose="02040503050406030204" pitchFamily="18" charset="0"/>
                </a:rPr>
                <a:t>WORLDSKILL</a:t>
              </a:r>
              <a:r>
                <a:rPr lang="ru-RU" sz="1300" dirty="0" smtClean="0">
                  <a:latin typeface="Cambria" panose="02040503050406030204" pitchFamily="18" charset="0"/>
                  <a:ea typeface="Cambria" panose="02040503050406030204" pitchFamily="18" charset="0"/>
                </a:rPr>
                <a:t>) (КӘСІБИ ШЕБЕРЛІК КОНКУРСЫ) </a:t>
              </a:r>
              <a:r>
                <a:rPr lang="ru-RU" sz="1300" b="1" u="sng" dirty="0" smtClean="0">
                  <a:solidFill>
                    <a:srgbClr val="FF0000"/>
                  </a:solidFill>
                  <a:latin typeface="Cambria" panose="02040503050406030204" pitchFamily="18" charset="0"/>
                  <a:ea typeface="Cambria" panose="02040503050406030204" pitchFamily="18" charset="0"/>
                </a:rPr>
                <a:t>ЧЕМПИОНАТТАРЫНЫҢ САРАПШЫСЫ </a:t>
              </a:r>
              <a:r>
                <a:rPr lang="ru-RU" sz="1300" dirty="0" smtClean="0">
                  <a:latin typeface="Cambria" panose="02040503050406030204" pitchFamily="18" charset="0"/>
                  <a:ea typeface="Cambria" panose="02040503050406030204" pitchFamily="18" charset="0"/>
                </a:rPr>
                <a:t>НЕМЕСЕ ПЕДАГОГТЕРДІҢ БІЛІКТІЛІГІН АРТТЫРУ БОЙЫНША </a:t>
              </a:r>
              <a:r>
                <a:rPr lang="ru-RU" sz="1300" b="1" u="sng" dirty="0" smtClean="0">
                  <a:solidFill>
                    <a:srgbClr val="FF0000"/>
                  </a:solidFill>
                  <a:latin typeface="Cambria" panose="02040503050406030204" pitchFamily="18" charset="0"/>
                  <a:ea typeface="Cambria" panose="02040503050406030204" pitchFamily="18" charset="0"/>
                </a:rPr>
                <a:t>ТРЕНЕР</a:t>
              </a:r>
              <a:r>
                <a:rPr lang="ru-RU" sz="1300" dirty="0" smtClean="0">
                  <a:latin typeface="Cambria" panose="02040503050406030204" pitchFamily="18" charset="0"/>
                  <a:ea typeface="Cambria" panose="02040503050406030204" pitchFamily="18" charset="0"/>
                </a:rPr>
                <a:t> БОЛЫП ТАБЫЛАТЫН АДАМДАР;</a:t>
              </a:r>
            </a:p>
            <a:p>
              <a:pPr algn="just">
                <a:lnSpc>
                  <a:spcPct val="115000"/>
                </a:lnSpc>
                <a:spcAft>
                  <a:spcPts val="0"/>
                </a:spcAft>
              </a:pPr>
              <a:r>
                <a:rPr lang="ru-RU" sz="1300" b="1" u="sng" dirty="0">
                  <a:solidFill>
                    <a:srgbClr val="FF0000"/>
                  </a:solidFill>
                  <a:latin typeface="Cambria" panose="02040503050406030204" pitchFamily="18" charset="0"/>
                  <a:ea typeface="Cambria" panose="02040503050406030204" pitchFamily="18" charset="0"/>
                </a:rPr>
                <a:t>РЕСПУБЛИКАЛЫҚ НЕМЕСЕ ХАЛЫҚАРАЛЫҚ КӘСІБИ КОНКУРСТАРДЫҢ ЖҮЛДЕГЕРІ НЕМЕСЕ ЖЕҢІМПАЗЫ БОЛЫП ТАБЫЛАДЫ </a:t>
              </a:r>
              <a:r>
                <a:rPr lang="ru-RU" sz="1300" dirty="0">
                  <a:solidFill>
                    <a:srgbClr val="000000"/>
                  </a:solidFill>
                  <a:latin typeface="Cambria" panose="02040503050406030204" pitchFamily="18" charset="0"/>
                  <a:ea typeface="Cambria" panose="02040503050406030204" pitchFamily="18" charset="0"/>
                </a:rPr>
                <a:t>НЕМЕСЕ БІЛІМ БЕРУ САЛАСЫНДАҒЫ УӘКІЛЕТТІ ОРГАН БЕКІТКЕН ТІЗБЕГЕ СӘЙКЕС РЕСПУБЛИКАЛЫҚ НЕМЕСЕ ХАЛЫҚАРАЛЫҚ ДЕҢГЕЙЛЕРДЕГІ ОЛИМПИАДАЛАРДЫҢ, КОНКУРСТАРДЫҢ, ЖАРЫСТАРДЫҢ ЖҮЛДЕГЕРЛЕРІН НЕМЕСЕ ЖЕҢІМПАЗДАРЫН ДАЙЫНДАҒАН;</a:t>
              </a:r>
              <a:endParaRPr lang="ru-RU" sz="1300" dirty="0">
                <a:latin typeface="Cambria" panose="02040503050406030204" pitchFamily="18" charset="0"/>
                <a:ea typeface="Cambria" panose="02040503050406030204" pitchFamily="18" charset="0"/>
              </a:endParaRPr>
            </a:p>
            <a:p>
              <a:pPr algn="just">
                <a:lnSpc>
                  <a:spcPct val="115000"/>
                </a:lnSpc>
                <a:spcAft>
                  <a:spcPts val="0"/>
                </a:spcAft>
              </a:pPr>
              <a:r>
                <a:rPr lang="ru-RU" sz="1300" dirty="0">
                  <a:solidFill>
                    <a:srgbClr val="000000"/>
                  </a:solidFill>
                  <a:latin typeface="Cambria" panose="02040503050406030204" pitchFamily="18" charset="0"/>
                  <a:ea typeface="Cambria" panose="02040503050406030204" pitchFamily="18" charset="0"/>
                </a:rPr>
                <a:t>"ҚАЗАҚСТАН МҰҒАЛІМІ" ҰЛТТЫҚ СЫЙЛЫҒЫНЫҢ ҚАТЫСУШЫСЫ НЕМЕСЕ ЖҮЛДЕГЕРІ НЕМЕСЕ ЖЕҢІМПАЗЫ, </a:t>
              </a:r>
              <a:r>
                <a:rPr lang="ru-RU" sz="1300" b="1" u="sng" dirty="0">
                  <a:solidFill>
                    <a:srgbClr val="FF0000"/>
                  </a:solidFill>
                  <a:latin typeface="Cambria" panose="02040503050406030204" pitchFamily="18" charset="0"/>
                  <a:ea typeface="Cambria" panose="02040503050406030204" pitchFamily="18" charset="0"/>
                </a:rPr>
                <a:t>"ҮЗДІК ПЕДАГОГ</a:t>
              </a:r>
              <a:r>
                <a:rPr lang="ru-RU" sz="1300" dirty="0">
                  <a:solidFill>
                    <a:srgbClr val="000000"/>
                  </a:solidFill>
                  <a:latin typeface="Cambria" panose="02040503050406030204" pitchFamily="18" charset="0"/>
                  <a:ea typeface="Cambria" panose="02040503050406030204" pitchFamily="18" charset="0"/>
                </a:rPr>
                <a:t>" АТАҒЫНЫҢ ИЕГЕРІ (БОЛҒАН ЖАҒДАЙДА) БОЛЫП ТАБЫЛАДЫ;</a:t>
              </a:r>
              <a:endParaRPr lang="ru-RU" sz="1300" dirty="0">
                <a:latin typeface="Cambria" panose="02040503050406030204" pitchFamily="18" charset="0"/>
                <a:ea typeface="Cambria" panose="02040503050406030204" pitchFamily="18" charset="0"/>
              </a:endParaRPr>
            </a:p>
            <a:p>
              <a:pPr algn="just">
                <a:lnSpc>
                  <a:spcPct val="115000"/>
                </a:lnSpc>
                <a:spcAft>
                  <a:spcPts val="0"/>
                </a:spcAft>
              </a:pPr>
              <a:r>
                <a:rPr lang="ru-RU" sz="1300" dirty="0">
                  <a:solidFill>
                    <a:srgbClr val="000000"/>
                  </a:solidFill>
                  <a:latin typeface="Cambria" panose="02040503050406030204" pitchFamily="18" charset="0"/>
                  <a:ea typeface="Cambria" panose="02040503050406030204" pitchFamily="18" charset="0"/>
                </a:rPr>
                <a:t>ИНТЕРНЕТ-РЕСУРСТАРДЫ ПАЙДАЛАНА ОТЫРЫП, ЖҰМЫС ТӘЖІРИБЕСІН ТАРАТАДЫ;</a:t>
              </a:r>
              <a:endParaRPr lang="ru-RU" sz="1300" dirty="0">
                <a:latin typeface="Cambria" panose="02040503050406030204" pitchFamily="18" charset="0"/>
                <a:ea typeface="Cambria" panose="02040503050406030204" pitchFamily="18" charset="0"/>
              </a:endParaRPr>
            </a:p>
            <a:p>
              <a:pPr algn="just">
                <a:lnSpc>
                  <a:spcPct val="115000"/>
                </a:lnSpc>
                <a:spcAft>
                  <a:spcPts val="0"/>
                </a:spcAft>
              </a:pPr>
              <a:r>
                <a:rPr lang="ru-RU" sz="1300" b="1" u="sng" dirty="0">
                  <a:solidFill>
                    <a:srgbClr val="FF0000"/>
                  </a:solidFill>
                  <a:latin typeface="Cambria" panose="02040503050406030204" pitchFamily="18" charset="0"/>
                  <a:ea typeface="Cambria" panose="02040503050406030204" pitchFamily="18" charset="0"/>
                </a:rPr>
                <a:t>ТӘЛІМГЕРЛІКТІ ЖҮЗЕГЕ АСЫРАДЫ </a:t>
              </a:r>
              <a:r>
                <a:rPr lang="ru-RU" sz="1300" dirty="0">
                  <a:solidFill>
                    <a:srgbClr val="000000"/>
                  </a:solidFill>
                  <a:latin typeface="Cambria" panose="02040503050406030204" pitchFamily="18" charset="0"/>
                  <a:ea typeface="Cambria" panose="02040503050406030204" pitchFamily="18" charset="0"/>
                </a:rPr>
                <a:t>ЖӘНЕ ОБЛЫС, РЕСПУБЛИКА ДЕҢГЕЙІНДЕ КӘСІБИ ҚОҒАМДАСТЫҚ ЖЕЛІСІН ДАМЫТУДЫ ЖОСПАРЛАЙДЫ (БОЛҒАН ЖАҒДАЙДА);</a:t>
              </a:r>
              <a:endParaRPr lang="ru-RU" sz="1300" dirty="0">
                <a:latin typeface="Cambria" panose="02040503050406030204" pitchFamily="18" charset="0"/>
                <a:ea typeface="Cambria" panose="02040503050406030204" pitchFamily="18" charset="0"/>
              </a:endParaRPr>
            </a:p>
            <a:p>
              <a:pPr algn="just">
                <a:lnSpc>
                  <a:spcPct val="115000"/>
                </a:lnSpc>
                <a:spcAft>
                  <a:spcPts val="0"/>
                </a:spcAft>
              </a:pPr>
              <a:r>
                <a:rPr lang="ru-RU" sz="1300" dirty="0">
                  <a:solidFill>
                    <a:srgbClr val="000000"/>
                  </a:solidFill>
                  <a:latin typeface="Cambria" panose="02040503050406030204" pitchFamily="18" charset="0"/>
                  <a:ea typeface="Cambria" panose="02040503050406030204" pitchFamily="18" charset="0"/>
                </a:rPr>
                <a:t>БІЛІМ БЕРУ МАЗМҰНЫН САРАПТАУ РЕСПУБЛИКАЛЫҚ ҒЫЛЫМИ-ПРАКТИКАЛЫҚ ОРТАЛЫҒЫНЫҢ "САРАПШЫЛАРДЫҢ ЭЛЕКТРОНДЫҚ БАЗАСЫНА" СӘЙКЕС НЕМЕСЕ ТЕХНИКАЛЫҚ ЖӘНЕ КӘСІПТІК БІЛІМ ДЕПАРТАМЕНТІ ЖАНЫНДАҒЫ РЕСПУБЛИКАЛЫҚ ОҚУ-ӘДІСТЕМЕЛІК КЕҢЕС ҰСЫНҒАН </a:t>
              </a:r>
              <a:r>
                <a:rPr lang="ru-RU" sz="1300" b="1" u="sng" dirty="0">
                  <a:solidFill>
                    <a:srgbClr val="FF0000"/>
                  </a:solidFill>
                  <a:latin typeface="Cambria" panose="02040503050406030204" pitchFamily="18" charset="0"/>
                  <a:ea typeface="Cambria" panose="02040503050406030204" pitchFamily="18" charset="0"/>
                </a:rPr>
                <a:t>ОҚУЛЫҚТАРДЫ, ОҚУ-ӘДІСТЕМЕЛІК КЕШЕНДЕР МЕН ОҚУ-ӘДІСТЕМЕЛІК ҚҰРАЛДАРДЫ САРАПТАУ ЖӨНІНДЕГІ САРАПШЫЛАРДЫҢ ҚҰРАМЫНА КІРЕТІН АДАМДАР </a:t>
              </a:r>
              <a:r>
                <a:rPr lang="ru-RU" sz="1300" dirty="0">
                  <a:solidFill>
                    <a:srgbClr val="000000"/>
                  </a:solidFill>
                  <a:latin typeface="Cambria" panose="02040503050406030204" pitchFamily="18" charset="0"/>
                  <a:ea typeface="Cambria" panose="02040503050406030204" pitchFamily="18" charset="0"/>
                </a:rPr>
                <a:t>(БОЛҒАН ЖАҒДАЙДА);</a:t>
              </a:r>
              <a:endParaRPr lang="ru-RU" sz="1300" dirty="0">
                <a:latin typeface="Cambria" panose="02040503050406030204" pitchFamily="18" charset="0"/>
                <a:ea typeface="Cambria" panose="02040503050406030204" pitchFamily="18" charset="0"/>
              </a:endParaRPr>
            </a:p>
            <a:p>
              <a:pPr algn="just">
                <a:lnSpc>
                  <a:spcPct val="115000"/>
                </a:lnSpc>
                <a:spcAft>
                  <a:spcPts val="0"/>
                </a:spcAft>
              </a:pPr>
              <a:r>
                <a:rPr lang="ru-RU" sz="1300" b="1" u="sng" dirty="0" smtClean="0">
                  <a:solidFill>
                    <a:srgbClr val="FF0000"/>
                  </a:solidFill>
                  <a:latin typeface="Cambria" panose="02040503050406030204" pitchFamily="18" charset="0"/>
                  <a:ea typeface="Cambria" panose="02040503050406030204" pitchFamily="18" charset="0"/>
                </a:rPr>
                <a:t>РЕСПУБЛИКА </a:t>
              </a:r>
              <a:r>
                <a:rPr lang="ru-RU" sz="1300" b="1" u="sng" dirty="0">
                  <a:solidFill>
                    <a:srgbClr val="FF0000"/>
                  </a:solidFill>
                  <a:latin typeface="Cambria" panose="02040503050406030204" pitchFamily="18" charset="0"/>
                  <a:ea typeface="Cambria" panose="02040503050406030204" pitchFamily="18" charset="0"/>
                </a:rPr>
                <a:t>ДЕҢГЕЙІНДЕ ТӘЖІРИБЕ ЖИНАҚТАЙДЫ, ТИІСТІ УӘКІЛЕТТІ ОРГАННЫҢ ВЕДОМСТВОЛЫҚ БАҒЫНЫСТЫ БІЛІМ БЕРУ ҰЙЫМДАРЫ ПЕДАГОГТЕРГЕ АРНАЛҒАН СЕМИНАРЛАРДЫ, КОНФЕРЕНЦИЯЛАРДЫ ҰЙЫМДАСТЫРУ МЕН ӨТКІЗУГЕ ҚАТЫСАДЫ;</a:t>
              </a:r>
            </a:p>
            <a:p>
              <a:pPr algn="just"/>
              <a:r>
                <a:rPr lang="ru-RU" sz="1300" dirty="0">
                  <a:solidFill>
                    <a:srgbClr val="000000"/>
                  </a:solidFill>
                  <a:latin typeface="Cambria" panose="02040503050406030204" pitchFamily="18" charset="0"/>
                  <a:ea typeface="Cambria" panose="02040503050406030204" pitchFamily="18" charset="0"/>
                </a:rPr>
                <a:t>ЕЛІМІЗДІҢ, ОБЛЫСТЫҢ ТЕЛЕВИДЕНИЕСІНДЕ ТРАНСЛЯЦИЯЛАУҒА ЕНГІЗІЛГЕН, БІЛІМ БЕРУ ПОРТАЛДАРЫНДА ОРНАЛАСТЫРЫЛҒАН (БОЛҒАН ЖАҒДАЙДА) БЕЙНЕ -, ТЕЛЕСАБАҚТАР ДАЙЫНДАҒАН</a:t>
              </a:r>
              <a:endParaRPr lang="ru-RU" sz="1300" dirty="0">
                <a:latin typeface="Cambria" panose="02040503050406030204" pitchFamily="18" charset="0"/>
                <a:ea typeface="Cambria" panose="02040503050406030204" pitchFamily="18" charset="0"/>
              </a:endParaRPr>
            </a:p>
            <a:p>
              <a:endParaRPr lang="ru-RU" sz="1300" dirty="0" smtClean="0">
                <a:latin typeface="Cambria" panose="02040503050406030204" pitchFamily="18" charset="0"/>
                <a:ea typeface="Cambria" panose="02040503050406030204" pitchFamily="18" charset="0"/>
              </a:endParaRPr>
            </a:p>
          </p:txBody>
        </p:sp>
        <p:sp>
          <p:nvSpPr>
            <p:cNvPr id="14" name="Прямоугольник 13"/>
            <p:cNvSpPr/>
            <p:nvPr/>
          </p:nvSpPr>
          <p:spPr>
            <a:xfrm>
              <a:off x="2931" y="885320"/>
              <a:ext cx="12050341" cy="6630347"/>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Tree>
    <p:extLst>
      <p:ext uri="{BB962C8B-B14F-4D97-AF65-F5344CB8AC3E}">
        <p14:creationId xmlns:p14="http://schemas.microsoft.com/office/powerpoint/2010/main" xmlns="" val="22595693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694510" y="1613507"/>
            <a:ext cx="10471365" cy="523220"/>
          </a:xfrm>
          <a:prstGeom prst="rect">
            <a:avLst/>
          </a:prstGeom>
        </p:spPr>
        <p:txBody>
          <a:bodyPr wrap="square">
            <a:spAutoFit/>
          </a:bodyPr>
          <a:lstStyle/>
          <a:p>
            <a:pPr marL="285750" indent="-285750" algn="just">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БІЛІКТІЛІК САНАТТАРЫНЫҢ ҚОЛДАНЫЛУ МЕРЗІМІН ҰЗАРТУ ТУРАЛЫ ӨТІНІШ (ЕРКІН НЫСАН);</a:t>
            </a:r>
            <a:endParaRPr lang="ru-RU" sz="1400" dirty="0" smtClean="0">
              <a:latin typeface="Cambria" panose="02040503050406030204" pitchFamily="18" charset="0"/>
              <a:ea typeface="Cambria" panose="02040503050406030204" pitchFamily="18" charset="0"/>
            </a:endParaRPr>
          </a:p>
          <a:p>
            <a:pPr marL="285750" indent="-285750">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БІЛІКТІЛІК САНАТЫНЫҢ ҚОЛДАНЫЛУ МЕРЗІМІН ҰЗАРТУДЫҢ НЕГІЗДІЛІГІН РАСТАЙТЫН ҚҰЖАТ</a:t>
            </a:r>
            <a:endParaRPr lang="ru-RU" sz="1400" dirty="0">
              <a:latin typeface="Cambria" panose="02040503050406030204" pitchFamily="18" charset="0"/>
              <a:ea typeface="Cambria" panose="02040503050406030204" pitchFamily="18" charset="0"/>
            </a:endParaRPr>
          </a:p>
        </p:txBody>
      </p:sp>
      <p:sp>
        <p:nvSpPr>
          <p:cNvPr id="5" name="Прямоугольник 4"/>
          <p:cNvSpPr/>
          <p:nvPr/>
        </p:nvSpPr>
        <p:spPr>
          <a:xfrm>
            <a:off x="603628" y="1045666"/>
            <a:ext cx="10848739" cy="584775"/>
          </a:xfrm>
          <a:prstGeom prst="rect">
            <a:avLst/>
          </a:prstGeom>
          <a:solidFill>
            <a:schemeClr val="accent2"/>
          </a:solidFill>
        </p:spPr>
        <p:txBody>
          <a:bodyPr wrap="square">
            <a:spAutoFit/>
          </a:bodyPr>
          <a:lstStyle/>
          <a:p>
            <a:pPr algn="just">
              <a:spcAft>
                <a:spcPts val="0"/>
              </a:spcAft>
            </a:pPr>
            <a:r>
              <a:rPr lang="ru-RU" sz="1600" dirty="0" smtClean="0">
                <a:solidFill>
                  <a:schemeClr val="bg1"/>
                </a:solidFill>
                <a:latin typeface="Cambria" panose="02040503050406030204" pitchFamily="18" charset="0"/>
                <a:ea typeface="Cambria" panose="02040503050406030204" pitchFamily="18" charset="0"/>
              </a:rPr>
              <a:t>88.ОСЫ ҚАҒИДАЛАРДЫҢ 87-ТАРМАҒЫНДА КӨРСЕТІЛГЕН ПЕДАГОГТЕР БІЛІКТІЛІК САНАТЫНЫҢ ҚОЛДАНЫЛУ МЕРЗІМІН ҰЗАРТУ ТУРАЛЫ МӘСЕЛЕНІ ШЕШУ ҮШІН КОМИССИЯҒА МЫНАДАЙ ҚҰЖАТТАРДЫ ҰСЫНАДЫ:</a:t>
            </a:r>
            <a:endParaRPr lang="ru-RU" sz="1600" dirty="0">
              <a:solidFill>
                <a:schemeClr val="bg1"/>
              </a:solidFill>
              <a:latin typeface="Cambria" panose="02040503050406030204" pitchFamily="18" charset="0"/>
              <a:ea typeface="Cambria" panose="02040503050406030204" pitchFamily="18" charset="0"/>
            </a:endParaRPr>
          </a:p>
        </p:txBody>
      </p:sp>
      <p:sp>
        <p:nvSpPr>
          <p:cNvPr id="6" name="Прямоугольник 5"/>
          <p:cNvSpPr/>
          <p:nvPr/>
        </p:nvSpPr>
        <p:spPr>
          <a:xfrm>
            <a:off x="425034" y="1338053"/>
            <a:ext cx="11261048" cy="81560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524934" y="2315011"/>
            <a:ext cx="11161148" cy="566758"/>
          </a:xfrm>
          <a:prstGeom prst="rect">
            <a:avLst/>
          </a:prstGeom>
          <a:solidFill>
            <a:schemeClr val="accent5">
              <a:lumMod val="50000"/>
            </a:schemeClr>
          </a:solidFill>
        </p:spPr>
        <p:txBody>
          <a:bodyPr wrap="square">
            <a:spAutoFit/>
          </a:bodyPr>
          <a:lstStyle/>
          <a:p>
            <a:pPr algn="just">
              <a:lnSpc>
                <a:spcPct val="115000"/>
              </a:lnSpc>
              <a:spcAft>
                <a:spcPts val="0"/>
              </a:spcAft>
            </a:pPr>
            <a:r>
              <a:rPr lang="ru-RU" sz="1400" dirty="0" smtClean="0">
                <a:solidFill>
                  <a:schemeClr val="bg1"/>
                </a:solidFill>
                <a:latin typeface="Cambria" panose="02040503050406030204" pitchFamily="18" charset="0"/>
                <a:ea typeface="Cambria" panose="02040503050406030204" pitchFamily="18" charset="0"/>
              </a:rPr>
              <a:t>92. ҚАЗАҚСТАН РЕСПУБЛИКАСЫ ЕҢБЕК КОДЕКСІНІҢ 53-БАБЫНЫҢ 1-ТАРМАҒЫНА СӘЙКЕС ЗЕЙНЕТКЕРЛІККЕ ШЫҒУҒА ЕКІ ЖЫЛДАН АЗ ҚАЛҒАН ЗЕЙНЕТКЕРЛІК ЖАСҚА ДЕЙІНГІ ПЕДАГОГТЕР БІЛІКТІЛІК ТЕСТІЛЕУІНЕН БОСАТЫЛАДЫ.</a:t>
            </a:r>
          </a:p>
        </p:txBody>
      </p:sp>
      <p:sp>
        <p:nvSpPr>
          <p:cNvPr id="10" name="Прямоугольник 9"/>
          <p:cNvSpPr/>
          <p:nvPr/>
        </p:nvSpPr>
        <p:spPr>
          <a:xfrm>
            <a:off x="524934" y="2956349"/>
            <a:ext cx="11161148" cy="1018740"/>
          </a:xfrm>
          <a:prstGeom prst="rect">
            <a:avLst/>
          </a:prstGeom>
          <a:solidFill>
            <a:schemeClr val="accent2"/>
          </a:solidFill>
        </p:spPr>
        <p:txBody>
          <a:bodyPr wrap="square">
            <a:spAutoFit/>
          </a:bodyPr>
          <a:lstStyle/>
          <a:p>
            <a:pPr algn="just">
              <a:lnSpc>
                <a:spcPct val="115000"/>
              </a:lnSpc>
              <a:spcAft>
                <a:spcPts val="0"/>
              </a:spcAft>
            </a:pPr>
            <a:r>
              <a:rPr lang="ru-RU" sz="1400" dirty="0">
                <a:solidFill>
                  <a:schemeClr val="bg1"/>
                </a:solidFill>
                <a:latin typeface="Cambria" panose="02040503050406030204" pitchFamily="18" charset="0"/>
                <a:ea typeface="Cambria" panose="02040503050406030204" pitchFamily="18" charset="0"/>
              </a:rPr>
              <a:t>93. ЗЕЙНЕТКЕ ШЫҚҚАННАН КЕЙІН ПЕДАГОГИКАЛЫҚ ҚЫЗМЕТТІ ЖҮЗЕГЕ АСЫРУДЫ ЖАЛҒАСТЫРАТЫН ЗЕЙНЕТКЕРЛІК ЖАСТАҒЫ ПЕДАГОГТЕР АТТЕСТАТТАУ РӘСІМІНЕН ЖАЛПЫ НЕГІЗДЕ ӨТЕДІ.</a:t>
            </a:r>
          </a:p>
          <a:p>
            <a:r>
              <a:rPr lang="ru-RU" sz="1400" dirty="0">
                <a:solidFill>
                  <a:schemeClr val="bg1"/>
                </a:solidFill>
                <a:latin typeface="Cambria" panose="02040503050406030204" pitchFamily="18" charset="0"/>
                <a:ea typeface="Cambria" panose="02040503050406030204" pitchFamily="18" charset="0"/>
              </a:rPr>
              <a:t>БІЛІКТІЛІК САНАТЫН ЖАЛПЫ НЕГІЗДЕ БЕРУ (РАСТАУ) РӘСІМІНЕН БАС ТАРТҚАН ЖАҒДАЙДА БІЛІКТІЛІК САНАТЫ "ПЕДАГОГ" БІЛІКТІЛІК САНАТЫНА ДЕЙІН ТӨМЕНДЕТІЛЕДІ</a:t>
            </a:r>
          </a:p>
        </p:txBody>
      </p:sp>
      <p:sp>
        <p:nvSpPr>
          <p:cNvPr id="14" name="Прямоугольник 13"/>
          <p:cNvSpPr/>
          <p:nvPr/>
        </p:nvSpPr>
        <p:spPr>
          <a:xfrm>
            <a:off x="524934" y="4118421"/>
            <a:ext cx="11161148" cy="738664"/>
          </a:xfrm>
          <a:prstGeom prst="rect">
            <a:avLst/>
          </a:prstGeom>
          <a:solidFill>
            <a:schemeClr val="accent5">
              <a:lumMod val="50000"/>
            </a:schemeClr>
          </a:solidFill>
        </p:spPr>
        <p:txBody>
          <a:bodyPr wrap="square">
            <a:spAutoFit/>
          </a:bodyPr>
          <a:lstStyle/>
          <a:p>
            <a:r>
              <a:rPr lang="ru-RU" sz="1400" dirty="0" smtClean="0">
                <a:solidFill>
                  <a:schemeClr val="bg1"/>
                </a:solidFill>
                <a:latin typeface="Cambria" panose="02040503050406030204" pitchFamily="18" charset="0"/>
                <a:ea typeface="Cambria" panose="02040503050406030204" pitchFamily="18" charset="0"/>
              </a:rPr>
              <a:t>95. ҚАЗАҚСТАН РЕСПУБЛИКАСЫНЫҢ ШЕГІНДЕ ПЕДАГОГИКАЛЫҚ САЛАДА ТИІСТІ МАМАНДЫҚ БОЙЫНША ЖАҢА ЖҰМЫС ОРНЫНА АУЫСҚАН КЕЗДЕ ПЕДАГОГТЕРДІҢ (БАСШЫЛАРДЫҢ, БАСШЫ ОРЫНБАСАРЛАРЫНЫҢ, ӘДСКЕРЛЕРДІҢ) БАР БІЛІКТІЛІК САНАТЫ ОНЫҢ ҚОЛДАНЫЛУ МЕРЗІМІ АЯҚТАЛҒАНҒА ДЕЙІН САҚТАЛАДЫ</a:t>
            </a:r>
            <a:endParaRPr lang="ru-RU" dirty="0">
              <a:solidFill>
                <a:schemeClr val="bg1"/>
              </a:solidFill>
              <a:latin typeface="Cambria" panose="02040503050406030204" pitchFamily="18" charset="0"/>
              <a:ea typeface="Cambria" panose="02040503050406030204" pitchFamily="18" charset="0"/>
            </a:endParaRPr>
          </a:p>
        </p:txBody>
      </p:sp>
      <p:sp>
        <p:nvSpPr>
          <p:cNvPr id="29" name="Прямоугольник 28"/>
          <p:cNvSpPr/>
          <p:nvPr/>
        </p:nvSpPr>
        <p:spPr>
          <a:xfrm>
            <a:off x="1519018" y="183871"/>
            <a:ext cx="9452519" cy="400110"/>
          </a:xfrm>
          <a:prstGeom prst="rect">
            <a:avLst/>
          </a:prstGeom>
        </p:spPr>
        <p:txBody>
          <a:bodyPr wrap="square">
            <a:spAutoFit/>
          </a:bodyPr>
          <a:lstStyle/>
          <a:p>
            <a:r>
              <a:rPr lang="en-US" sz="2000" b="1" dirty="0" smtClean="0">
                <a:solidFill>
                  <a:schemeClr val="bg1"/>
                </a:solidFill>
                <a:latin typeface="Cambria" panose="02040503050406030204" pitchFamily="18" charset="0"/>
                <a:ea typeface="Cambria" panose="02040503050406030204" pitchFamily="18" charset="0"/>
              </a:rPr>
              <a:t>ПЕДАГОГТЕРДІ АТТЕСТАТТАУДАН ӨТКІЗУ ҚАҒИДАЛАРЫ МЕН ШАРТТАРЫ</a:t>
            </a:r>
            <a:endParaRPr lang="ru-RU" sz="2000"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11502573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694510" y="1613507"/>
            <a:ext cx="10471365" cy="584775"/>
          </a:xfrm>
          <a:prstGeom prst="rect">
            <a:avLst/>
          </a:prstGeom>
        </p:spPr>
        <p:txBody>
          <a:bodyPr wrap="square">
            <a:spAutoFit/>
          </a:bodyPr>
          <a:lstStyle/>
          <a:p>
            <a:pPr marL="285750" indent="-285750">
              <a:buFont typeface="Wingdings" panose="05000000000000000000" pitchFamily="2" charset="2"/>
              <a:buChar char="q"/>
            </a:pPr>
            <a:r>
              <a:rPr lang="ru-RU" dirty="0" smtClean="0"/>
              <a:t> </a:t>
            </a:r>
            <a:r>
              <a:rPr lang="ru-RU" sz="1400" dirty="0" smtClean="0">
                <a:latin typeface="Cambria" panose="02040503050406030204" pitchFamily="18" charset="0"/>
                <a:ea typeface="Cambria" panose="02040503050406030204" pitchFamily="18" charset="0"/>
              </a:rPr>
              <a:t>ЗАЯВЛЕНИЕ О ПРОДЛЕНИИ СРОКА ДЕЙСТВИЯ КВАЛИФИКАЦИОННЫХ КАТЕГОРИЙ (ПРОИЗВОЛЬНАЯ ФОРМА);</a:t>
            </a:r>
          </a:p>
          <a:p>
            <a:pPr marL="285750" indent="-285750">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ДОКУМЕНТ, ПОДТВЕРЖДАЮЩИЙ ОБОСНОВАННОСТЬ ПРОДЛЕНИЯ СРОКА ДЕЙСТВИЯ КВАЛИФИКАЦИОННОЙ КАТЕГОРИИ.</a:t>
            </a:r>
            <a:endParaRPr lang="ru-RU" sz="1400" dirty="0">
              <a:latin typeface="Cambria" panose="02040503050406030204" pitchFamily="18" charset="0"/>
              <a:ea typeface="Cambria" panose="02040503050406030204" pitchFamily="18" charset="0"/>
            </a:endParaRPr>
          </a:p>
        </p:txBody>
      </p:sp>
      <p:sp>
        <p:nvSpPr>
          <p:cNvPr id="5" name="Прямоугольник 4"/>
          <p:cNvSpPr/>
          <p:nvPr/>
        </p:nvSpPr>
        <p:spPr>
          <a:xfrm>
            <a:off x="603628" y="1045666"/>
            <a:ext cx="10848739" cy="523220"/>
          </a:xfrm>
          <a:prstGeom prst="rect">
            <a:avLst/>
          </a:prstGeom>
          <a:solidFill>
            <a:schemeClr val="accent2"/>
          </a:solidFill>
        </p:spPr>
        <p:txBody>
          <a:bodyPr wrap="square">
            <a:spAutoFit/>
          </a:bodyPr>
          <a:lstStyle/>
          <a:p>
            <a:pPr algn="just"/>
            <a:r>
              <a:rPr lang="ru-RU" sz="1400" dirty="0" smtClean="0">
                <a:solidFill>
                  <a:schemeClr val="bg1"/>
                </a:solidFill>
                <a:latin typeface="Cambria" panose="02040503050406030204" pitchFamily="18" charset="0"/>
                <a:ea typeface="Cambria" panose="02040503050406030204" pitchFamily="18" charset="0"/>
              </a:rPr>
              <a:t>88. ПЕДАГОГИ, УКАЗАННЫЕ В ПУНКТЕ 87 НАСТОЯЩИХ ПРАВИЛ, ДЛЯ РЕШЕНИЯ ВОПРОСА О ПРОДЛЕНИИ СРОКА ДЕЙСТВИЯ КВАЛИФИКАЦИОННОЙ КАТЕГОРИИ, ПРЕДОСТАВЛЯЮТ КОМИССИИ СЛЕДУЮЩИЕ ДОКУМЕНТЫ:</a:t>
            </a:r>
            <a:endParaRPr lang="ru-RU" sz="1400" dirty="0">
              <a:solidFill>
                <a:schemeClr val="bg1"/>
              </a:solidFill>
              <a:latin typeface="Cambria" panose="02040503050406030204" pitchFamily="18" charset="0"/>
              <a:ea typeface="Cambria" panose="02040503050406030204" pitchFamily="18" charset="0"/>
            </a:endParaRPr>
          </a:p>
        </p:txBody>
      </p:sp>
      <p:sp>
        <p:nvSpPr>
          <p:cNvPr id="6" name="Прямоугольник 5"/>
          <p:cNvSpPr/>
          <p:nvPr/>
        </p:nvSpPr>
        <p:spPr>
          <a:xfrm>
            <a:off x="425034" y="1338053"/>
            <a:ext cx="11261048" cy="81560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524934" y="2315011"/>
            <a:ext cx="11161148" cy="584775"/>
          </a:xfrm>
          <a:prstGeom prst="rect">
            <a:avLst/>
          </a:prstGeom>
          <a:solidFill>
            <a:schemeClr val="accent5">
              <a:lumMod val="50000"/>
            </a:schemeClr>
          </a:solidFill>
        </p:spPr>
        <p:txBody>
          <a:bodyPr wrap="square">
            <a:spAutoFit/>
          </a:bodyPr>
          <a:lstStyle/>
          <a:p>
            <a:r>
              <a:rPr lang="ru-RU" sz="1400" dirty="0" smtClean="0">
                <a:solidFill>
                  <a:schemeClr val="bg1"/>
                </a:solidFill>
                <a:latin typeface="Cambria" panose="02040503050406030204" pitchFamily="18" charset="0"/>
                <a:ea typeface="Cambria" panose="02040503050406030204" pitchFamily="18" charset="0"/>
              </a:rPr>
              <a:t>92. ПЕДАГОГИ ПРЕДПЕНСИОННОГО ВОЗРАСТА, КОТОРЫМ ОСТАЛОСЬ МЕНЕЕ ДВУХ ЛЕТ ДО ВЫХОДА НА ПЕНСИЮ, В СООТВЕТСТВИИ С ПУНКТОМ 1 СТАТЬИ 53 ТРУДОВОГО КОДЕКСА РЕСПУБЛИКИ КАЗАХСТАН ОСВОБОЖДАЮТСЯ ОТ НКТ</a:t>
            </a:r>
            <a:r>
              <a:rPr lang="ru-RU" dirty="0" smtClean="0"/>
              <a:t>.</a:t>
            </a:r>
            <a:endParaRPr lang="ru-RU" dirty="0"/>
          </a:p>
        </p:txBody>
      </p:sp>
      <p:sp>
        <p:nvSpPr>
          <p:cNvPr id="10" name="Прямоугольник 9"/>
          <p:cNvSpPr/>
          <p:nvPr/>
        </p:nvSpPr>
        <p:spPr>
          <a:xfrm>
            <a:off x="524934" y="2956349"/>
            <a:ext cx="11161148" cy="954107"/>
          </a:xfrm>
          <a:prstGeom prst="rect">
            <a:avLst/>
          </a:prstGeom>
          <a:solidFill>
            <a:schemeClr val="accent2"/>
          </a:solidFill>
        </p:spPr>
        <p:txBody>
          <a:bodyPr wrap="square">
            <a:spAutoFit/>
          </a:bodyPr>
          <a:lstStyle/>
          <a:p>
            <a:r>
              <a:rPr lang="ru-RU" sz="1400" dirty="0" smtClean="0">
                <a:solidFill>
                  <a:schemeClr val="bg1"/>
                </a:solidFill>
                <a:latin typeface="Cambria" panose="02040503050406030204" pitchFamily="18" charset="0"/>
                <a:ea typeface="Cambria" panose="02040503050406030204" pitchFamily="18" charset="0"/>
              </a:rPr>
              <a:t>93. ПЕДАГОГИ ПЕНСИОННОГО ВОЗРАСТА, ПРОДОЛЖАЮЩИЕ ОСУЩЕСТВЛЯТЬ ПЕДАГОГИЧЕСКУЮ ДЕЯТЕЛЬНОСТЬ ПОСЛЕ ВЫХОДА НА ПЕНСИЮ, ПРОХОДЯТ ПРОЦЕДУРУ АТТЕСТАЦИИ НА ОБЩИХ ОСНОВАНИЯХ.</a:t>
            </a:r>
          </a:p>
          <a:p>
            <a:r>
              <a:rPr lang="ru-RU" sz="1400" dirty="0" smtClean="0">
                <a:solidFill>
                  <a:schemeClr val="bg1"/>
                </a:solidFill>
                <a:latin typeface="Cambria" panose="02040503050406030204" pitchFamily="18" charset="0"/>
                <a:ea typeface="Cambria" panose="02040503050406030204" pitchFamily="18" charset="0"/>
              </a:rPr>
              <a:t>ПРИ ОТКАЗЕ ОТ ПРОЦЕДУРЫ ПРИСВОЕНИЯ (ПОДТВЕРЖДЕНИЯ) КВАЛИФИКАЦИОННОЙ КАТЕГОРИИ НА ОБЩИХ ОСНОВАНИЯХ КВАЛИФИКАЦИОННАЯ КАТЕГОРИЯ СНИЖАЕТСЯ ДО КВАЛИФИКАЦИОННОЙ КАТЕГОРИИ «ПЕДАГОГ».</a:t>
            </a:r>
            <a:endParaRPr lang="ru-RU" sz="1400" dirty="0">
              <a:solidFill>
                <a:schemeClr val="bg1"/>
              </a:solidFill>
              <a:latin typeface="Cambria" panose="02040503050406030204" pitchFamily="18" charset="0"/>
              <a:ea typeface="Cambria" panose="02040503050406030204" pitchFamily="18" charset="0"/>
            </a:endParaRPr>
          </a:p>
        </p:txBody>
      </p:sp>
      <p:sp>
        <p:nvSpPr>
          <p:cNvPr id="14" name="Прямоугольник 13"/>
          <p:cNvSpPr/>
          <p:nvPr/>
        </p:nvSpPr>
        <p:spPr>
          <a:xfrm>
            <a:off x="524934" y="4118421"/>
            <a:ext cx="11161148" cy="738664"/>
          </a:xfrm>
          <a:prstGeom prst="rect">
            <a:avLst/>
          </a:prstGeom>
          <a:solidFill>
            <a:schemeClr val="accent5">
              <a:lumMod val="50000"/>
            </a:schemeClr>
          </a:solidFill>
        </p:spPr>
        <p:txBody>
          <a:bodyPr wrap="square">
            <a:spAutoFit/>
          </a:bodyPr>
          <a:lstStyle/>
          <a:p>
            <a:r>
              <a:rPr lang="ru-RU" sz="1400" smtClean="0">
                <a:solidFill>
                  <a:schemeClr val="bg1"/>
                </a:solidFill>
                <a:latin typeface="Cambria" panose="02040503050406030204" pitchFamily="18" charset="0"/>
                <a:ea typeface="Cambria" panose="02040503050406030204" pitchFamily="18" charset="0"/>
              </a:rPr>
              <a:t>95. При переходе на новое место работы по соответствующей специальности в педагогической отрасли в пределах Республики Казахстан за педагогами (руководителями, заместителями руководителя, методистами) сохраняется имеющаяся квалификационная категория до истечения срока ее действия.</a:t>
            </a:r>
            <a:endParaRPr lang="ru-RU" sz="1400" dirty="0">
              <a:solidFill>
                <a:schemeClr val="bg1"/>
              </a:solidFill>
              <a:latin typeface="Cambria" panose="02040503050406030204" pitchFamily="18" charset="0"/>
              <a:ea typeface="Cambria" panose="02040503050406030204" pitchFamily="18" charset="0"/>
            </a:endParaRPr>
          </a:p>
        </p:txBody>
      </p:sp>
      <p:sp>
        <p:nvSpPr>
          <p:cNvPr id="29" name="Прямоугольник 28"/>
          <p:cNvSpPr/>
          <p:nvPr/>
        </p:nvSpPr>
        <p:spPr>
          <a:xfrm>
            <a:off x="1519018" y="183871"/>
            <a:ext cx="9452519" cy="400110"/>
          </a:xfrm>
          <a:prstGeom prst="rect">
            <a:avLst/>
          </a:prstGeom>
        </p:spPr>
        <p:txBody>
          <a:bodyPr wrap="square">
            <a:spAutoFit/>
          </a:bodyPr>
          <a:lstStyle/>
          <a:p>
            <a:r>
              <a:rPr lang="ru-RU" sz="2000" b="1" dirty="0" smtClean="0">
                <a:solidFill>
                  <a:schemeClr val="bg1"/>
                </a:solidFill>
                <a:latin typeface="Cambria" panose="02040503050406030204" pitchFamily="18" charset="0"/>
                <a:ea typeface="Cambria" panose="02040503050406030204" pitchFamily="18" charset="0"/>
              </a:rPr>
              <a:t>ПРАВИЛА И УСЛОВИЯ ПРОВЕДЕНИЯ </a:t>
            </a:r>
            <a:r>
              <a:rPr lang="ru-RU" sz="2000" b="1" dirty="0">
                <a:solidFill>
                  <a:schemeClr val="bg1"/>
                </a:solidFill>
                <a:latin typeface="Cambria" panose="02040503050406030204" pitchFamily="18" charset="0"/>
                <a:ea typeface="Cambria" panose="02040503050406030204" pitchFamily="18" charset="0"/>
              </a:rPr>
              <a:t>АТТЕСТАЦИИ ПЕДАГОГОВ</a:t>
            </a:r>
            <a:endParaRPr lang="ru-RU" sz="2000"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31389294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Прямоугольник 14"/>
          <p:cNvSpPr/>
          <p:nvPr/>
        </p:nvSpPr>
        <p:spPr>
          <a:xfrm>
            <a:off x="664703" y="759717"/>
            <a:ext cx="11161148" cy="338554"/>
          </a:xfrm>
          <a:prstGeom prst="rect">
            <a:avLst/>
          </a:prstGeom>
        </p:spPr>
        <p:txBody>
          <a:bodyPr wrap="square">
            <a:spAutoFit/>
          </a:bodyPr>
          <a:lstStyle/>
          <a:p>
            <a:pPr algn="ctr"/>
            <a:r>
              <a:rPr lang="ru-RU" sz="1600" b="1" dirty="0" smtClean="0">
                <a:solidFill>
                  <a:srgbClr val="000000"/>
                </a:solidFill>
                <a:latin typeface="Cambria" panose="02040503050406030204" pitchFamily="18" charset="0"/>
                <a:ea typeface="Cambria" panose="02040503050406030204" pitchFamily="18" charset="0"/>
              </a:rPr>
              <a:t>2-ПАРАГРАФ. ПЕДАГОГТЕРГЕ БІЛІКТІЛІК САНАТТАРЫН МЕРЗІМІНЕН БҰРЫН БЕРУ ТӘРТІБІ</a:t>
            </a:r>
            <a:endParaRPr lang="ru-RU" sz="1600" dirty="0">
              <a:latin typeface="Cambria" panose="02040503050406030204" pitchFamily="18" charset="0"/>
              <a:ea typeface="Cambria" panose="02040503050406030204" pitchFamily="18" charset="0"/>
            </a:endParaRPr>
          </a:p>
        </p:txBody>
      </p:sp>
      <p:sp>
        <p:nvSpPr>
          <p:cNvPr id="16" name="Прямоугольник 15"/>
          <p:cNvSpPr/>
          <p:nvPr/>
        </p:nvSpPr>
        <p:spPr>
          <a:xfrm>
            <a:off x="583474" y="1098271"/>
            <a:ext cx="11102608" cy="1083374"/>
          </a:xfrm>
          <a:prstGeom prst="rect">
            <a:avLst/>
          </a:prstGeom>
          <a:solidFill>
            <a:schemeClr val="bg2"/>
          </a:solidFill>
        </p:spPr>
        <p:txBody>
          <a:bodyPr wrap="square">
            <a:spAutoFit/>
          </a:bodyPr>
          <a:lstStyle/>
          <a:p>
            <a:pPr algn="just">
              <a:lnSpc>
                <a:spcPct val="115000"/>
              </a:lnSpc>
              <a:spcAft>
                <a:spcPts val="0"/>
              </a:spcAft>
            </a:pPr>
            <a:r>
              <a:rPr lang="ru-RU" sz="1400" dirty="0" smtClean="0">
                <a:solidFill>
                  <a:srgbClr val="000000"/>
                </a:solidFill>
                <a:latin typeface="Cambria" panose="02040503050406030204" pitchFamily="18" charset="0"/>
                <a:ea typeface="Cambria" panose="02040503050406030204" pitchFamily="18" charset="0"/>
              </a:rPr>
              <a:t>111. Б</a:t>
            </a:r>
            <a:r>
              <a:rPr lang="en-US" sz="1400" dirty="0" smtClean="0">
                <a:solidFill>
                  <a:srgbClr val="000000"/>
                </a:solidFill>
                <a:latin typeface="Cambria" panose="02040503050406030204" pitchFamily="18" charset="0"/>
                <a:ea typeface="Cambria" panose="02040503050406030204" pitchFamily="18" charset="0"/>
              </a:rPr>
              <a:t>I</a:t>
            </a:r>
            <a:r>
              <a:rPr lang="ru-RU" sz="1400" dirty="0" smtClean="0">
                <a:solidFill>
                  <a:srgbClr val="000000"/>
                </a:solidFill>
                <a:latin typeface="Cambria" panose="02040503050406030204" pitchFamily="18" charset="0"/>
                <a:ea typeface="Cambria" panose="02040503050406030204" pitchFamily="18" charset="0"/>
              </a:rPr>
              <a:t>Л</a:t>
            </a:r>
            <a:r>
              <a:rPr lang="en-US" sz="1400" dirty="0" smtClean="0">
                <a:solidFill>
                  <a:srgbClr val="000000"/>
                </a:solidFill>
                <a:latin typeface="Cambria" panose="02040503050406030204" pitchFamily="18" charset="0"/>
                <a:ea typeface="Cambria" panose="02040503050406030204" pitchFamily="18" charset="0"/>
              </a:rPr>
              <a:t>I</a:t>
            </a:r>
            <a:r>
              <a:rPr lang="ru-RU" sz="1400" dirty="0" smtClean="0">
                <a:solidFill>
                  <a:srgbClr val="000000"/>
                </a:solidFill>
                <a:latin typeface="Cambria" panose="02040503050406030204" pitchFamily="18" charset="0"/>
                <a:ea typeface="Cambria" panose="02040503050406030204" pitchFamily="18" charset="0"/>
              </a:rPr>
              <a:t>КТ</a:t>
            </a:r>
            <a:r>
              <a:rPr lang="en-US" sz="1400" dirty="0" smtClean="0">
                <a:solidFill>
                  <a:srgbClr val="000000"/>
                </a:solidFill>
                <a:latin typeface="Cambria" panose="02040503050406030204" pitchFamily="18" charset="0"/>
                <a:ea typeface="Cambria" panose="02040503050406030204" pitchFamily="18" charset="0"/>
              </a:rPr>
              <a:t>I</a:t>
            </a:r>
            <a:r>
              <a:rPr lang="ru-RU" sz="1400" dirty="0" smtClean="0">
                <a:solidFill>
                  <a:srgbClr val="000000"/>
                </a:solidFill>
                <a:latin typeface="Cambria" panose="02040503050406030204" pitchFamily="18" charset="0"/>
                <a:ea typeface="Cambria" panose="02040503050406030204" pitchFamily="18" charset="0"/>
              </a:rPr>
              <a:t>Л</a:t>
            </a:r>
            <a:r>
              <a:rPr lang="en-US" sz="1400" dirty="0" smtClean="0">
                <a:solidFill>
                  <a:srgbClr val="000000"/>
                </a:solidFill>
                <a:latin typeface="Cambria" panose="02040503050406030204" pitchFamily="18" charset="0"/>
                <a:ea typeface="Cambria" panose="02040503050406030204" pitchFamily="18" charset="0"/>
              </a:rPr>
              <a:t>I</a:t>
            </a:r>
            <a:r>
              <a:rPr lang="ru-RU" sz="1400" dirty="0" smtClean="0">
                <a:solidFill>
                  <a:srgbClr val="000000"/>
                </a:solidFill>
                <a:latin typeface="Cambria" panose="02040503050406030204" pitchFamily="18" charset="0"/>
                <a:ea typeface="Cambria" panose="02040503050406030204" pitchFamily="18" charset="0"/>
              </a:rPr>
              <a:t>К САНАТЫН МЕРЗ</a:t>
            </a:r>
            <a:r>
              <a:rPr lang="en-US" sz="1400" dirty="0" smtClean="0">
                <a:solidFill>
                  <a:srgbClr val="000000"/>
                </a:solidFill>
                <a:latin typeface="Cambria" panose="02040503050406030204" pitchFamily="18" charset="0"/>
                <a:ea typeface="Cambria" panose="02040503050406030204" pitchFamily="18" charset="0"/>
              </a:rPr>
              <a:t>I</a:t>
            </a:r>
            <a:r>
              <a:rPr lang="ru-RU" sz="1400" dirty="0" smtClean="0">
                <a:solidFill>
                  <a:srgbClr val="000000"/>
                </a:solidFill>
                <a:latin typeface="Cambria" panose="02040503050406030204" pitchFamily="18" charset="0"/>
                <a:ea typeface="Cambria" panose="02040503050406030204" pitchFamily="18" charset="0"/>
              </a:rPr>
              <a:t>М</a:t>
            </a:r>
            <a:r>
              <a:rPr lang="en-US" sz="1400" dirty="0" smtClean="0">
                <a:solidFill>
                  <a:srgbClr val="000000"/>
                </a:solidFill>
                <a:latin typeface="Cambria" panose="02040503050406030204" pitchFamily="18" charset="0"/>
                <a:ea typeface="Cambria" panose="02040503050406030204" pitchFamily="18" charset="0"/>
              </a:rPr>
              <a:t>I</a:t>
            </a:r>
            <a:r>
              <a:rPr lang="ru-RU" sz="1400" dirty="0" smtClean="0">
                <a:solidFill>
                  <a:srgbClr val="000000"/>
                </a:solidFill>
                <a:latin typeface="Cambria" panose="02040503050406030204" pitchFamily="18" charset="0"/>
                <a:ea typeface="Cambria" panose="02040503050406030204" pitchFamily="18" charset="0"/>
              </a:rPr>
              <a:t>НЕН БҰРЫН БЕРУГЕ КЕЗЕКТ</a:t>
            </a:r>
            <a:r>
              <a:rPr lang="en-US" sz="1400" dirty="0" smtClean="0">
                <a:solidFill>
                  <a:srgbClr val="000000"/>
                </a:solidFill>
                <a:latin typeface="Cambria" panose="02040503050406030204" pitchFamily="18" charset="0"/>
                <a:ea typeface="Cambria" panose="02040503050406030204" pitchFamily="18" charset="0"/>
              </a:rPr>
              <a:t>I</a:t>
            </a:r>
            <a:r>
              <a:rPr lang="ru-RU" sz="1400" dirty="0" smtClean="0">
                <a:solidFill>
                  <a:srgbClr val="000000"/>
                </a:solidFill>
                <a:latin typeface="Cambria" panose="02040503050406030204" pitchFamily="18" charset="0"/>
                <a:ea typeface="Cambria" panose="02040503050406030204" pitchFamily="18" charset="0"/>
              </a:rPr>
              <a:t> АТТЕСТАТТАУДАН КЕЙ</a:t>
            </a:r>
            <a:r>
              <a:rPr lang="en-US" sz="1400" dirty="0" smtClean="0">
                <a:solidFill>
                  <a:srgbClr val="000000"/>
                </a:solidFill>
                <a:latin typeface="Cambria" panose="02040503050406030204" pitchFamily="18" charset="0"/>
                <a:ea typeface="Cambria" panose="02040503050406030204" pitchFamily="18" charset="0"/>
              </a:rPr>
              <a:t>I</a:t>
            </a:r>
            <a:r>
              <a:rPr lang="ru-RU" sz="1400" dirty="0" smtClean="0">
                <a:solidFill>
                  <a:srgbClr val="000000"/>
                </a:solidFill>
                <a:latin typeface="Cambria" panose="02040503050406030204" pitchFamily="18" charset="0"/>
                <a:ea typeface="Cambria" panose="02040503050406030204" pitchFamily="18" charset="0"/>
              </a:rPr>
              <a:t>Н ЕК</a:t>
            </a:r>
            <a:r>
              <a:rPr lang="en-US" sz="1400" dirty="0" smtClean="0">
                <a:solidFill>
                  <a:srgbClr val="000000"/>
                </a:solidFill>
                <a:latin typeface="Cambria" panose="02040503050406030204" pitchFamily="18" charset="0"/>
                <a:ea typeface="Cambria" panose="02040503050406030204" pitchFamily="18" charset="0"/>
              </a:rPr>
              <a:t>I</a:t>
            </a:r>
            <a:r>
              <a:rPr lang="ru-RU" sz="1400" dirty="0" smtClean="0">
                <a:solidFill>
                  <a:srgbClr val="000000"/>
                </a:solidFill>
                <a:latin typeface="Cambria" panose="02040503050406030204" pitchFamily="18" charset="0"/>
                <a:ea typeface="Cambria" panose="02040503050406030204" pitchFamily="18" charset="0"/>
              </a:rPr>
              <a:t> ЖЫЛ ӨТКЕН СОҢ ЖОЛ БЕР</a:t>
            </a:r>
            <a:r>
              <a:rPr lang="en-US" sz="1400" dirty="0" smtClean="0">
                <a:solidFill>
                  <a:srgbClr val="000000"/>
                </a:solidFill>
                <a:latin typeface="Cambria" panose="02040503050406030204" pitchFamily="18" charset="0"/>
                <a:ea typeface="Cambria" panose="02040503050406030204" pitchFamily="18" charset="0"/>
              </a:rPr>
              <a:t>I</a:t>
            </a:r>
            <a:r>
              <a:rPr lang="ru-RU" sz="1400" dirty="0" smtClean="0">
                <a:solidFill>
                  <a:srgbClr val="000000"/>
                </a:solidFill>
                <a:latin typeface="Cambria" panose="02040503050406030204" pitchFamily="18" charset="0"/>
                <a:ea typeface="Cambria" panose="02040503050406030204" pitchFamily="18" charset="0"/>
              </a:rPr>
              <a:t>ЛЕД</a:t>
            </a:r>
            <a:r>
              <a:rPr lang="en-US" sz="1400" dirty="0" smtClean="0">
                <a:solidFill>
                  <a:srgbClr val="000000"/>
                </a:solidFill>
                <a:latin typeface="Cambria" panose="02040503050406030204" pitchFamily="18" charset="0"/>
                <a:ea typeface="Cambria" panose="02040503050406030204" pitchFamily="18" charset="0"/>
              </a:rPr>
              <a:t>I</a:t>
            </a:r>
            <a:r>
              <a:rPr lang="ru-RU" sz="1400" dirty="0" smtClean="0">
                <a:solidFill>
                  <a:srgbClr val="000000"/>
                </a:solidFill>
                <a:latin typeface="Cambria" panose="02040503050406030204" pitchFamily="18" charset="0"/>
                <a:ea typeface="Cambria" panose="02040503050406030204" pitchFamily="18" charset="0"/>
              </a:rPr>
              <a:t>. ПЕДАГОГ БІЛІКТІЛІК ТЕСТІЛЕУІН СӘТТІ ТАПСЫРҒАННАН КЕЙІН ЖӘНЕ ОСЫ ҚАҒИДАЛАРДА БЕЛГІЛЕНГЕН ТӘРТІППЕН СОҢҒЫ ЕКІ ЖЫЛ ІШІНДЕ ТИІСТІ ҚЫЗМЕТ НӘТИЖЕЛЕРІ БОЛҒАННАН КЕЙІН ОСЫ ҚАҒИДАЛАРҒА 19-ҚОСЫМШАҒА СӘЙКЕС НЫСАН БОЙЫНША МЕРЗІМІНЕН БҰРЫН АТТЕСТАТТАУҒА ӨТІНІШ БЕРЕДІ</a:t>
            </a:r>
            <a:endParaRPr lang="ru-RU" sz="1100" dirty="0">
              <a:effectLst/>
              <a:latin typeface="Cambria" panose="02040503050406030204" pitchFamily="18" charset="0"/>
              <a:ea typeface="Cambria" panose="02040503050406030204" pitchFamily="18" charset="0"/>
            </a:endParaRPr>
          </a:p>
        </p:txBody>
      </p:sp>
      <p:sp>
        <p:nvSpPr>
          <p:cNvPr id="29" name="Прямоугольник 28"/>
          <p:cNvSpPr/>
          <p:nvPr/>
        </p:nvSpPr>
        <p:spPr>
          <a:xfrm>
            <a:off x="1519018" y="183871"/>
            <a:ext cx="9452519" cy="400110"/>
          </a:xfrm>
          <a:prstGeom prst="rect">
            <a:avLst/>
          </a:prstGeom>
        </p:spPr>
        <p:txBody>
          <a:bodyPr wrap="square">
            <a:spAutoFit/>
          </a:bodyPr>
          <a:lstStyle/>
          <a:p>
            <a:r>
              <a:rPr lang="en-US" sz="2000" b="1" dirty="0" smtClean="0">
                <a:solidFill>
                  <a:schemeClr val="bg1"/>
                </a:solidFill>
                <a:latin typeface="Cambria" panose="02040503050406030204" pitchFamily="18" charset="0"/>
                <a:ea typeface="Cambria" panose="02040503050406030204" pitchFamily="18" charset="0"/>
              </a:rPr>
              <a:t>ПЕДАГОГТЕРДІ АТТЕСТАТТАУДАН ӨТКІЗУ ҚАҒИДАЛАРЫ МЕН ШАРТТАРЫ</a:t>
            </a:r>
            <a:endParaRPr lang="ru-RU" sz="2000" dirty="0">
              <a:solidFill>
                <a:schemeClr val="bg1"/>
              </a:solidFill>
              <a:latin typeface="Cambria" panose="02040503050406030204" pitchFamily="18" charset="0"/>
              <a:ea typeface="Cambria" panose="02040503050406030204" pitchFamily="18" charset="0"/>
            </a:endParaRPr>
          </a:p>
        </p:txBody>
      </p:sp>
      <p:sp>
        <p:nvSpPr>
          <p:cNvPr id="21" name="Прямоугольник 20"/>
          <p:cNvSpPr/>
          <p:nvPr/>
        </p:nvSpPr>
        <p:spPr>
          <a:xfrm>
            <a:off x="558800" y="2309769"/>
            <a:ext cx="11074400" cy="523220"/>
          </a:xfrm>
          <a:prstGeom prst="rect">
            <a:avLst/>
          </a:prstGeom>
          <a:solidFill>
            <a:schemeClr val="accent2"/>
          </a:solidFill>
        </p:spPr>
        <p:txBody>
          <a:bodyPr wrap="square">
            <a:spAutoFit/>
          </a:bodyPr>
          <a:lstStyle/>
          <a:p>
            <a:pPr algn="just">
              <a:spcAft>
                <a:spcPts val="0"/>
              </a:spcAft>
            </a:pPr>
            <a:r>
              <a:rPr lang="ru-RU" sz="1400" dirty="0">
                <a:solidFill>
                  <a:schemeClr val="bg1"/>
                </a:solidFill>
                <a:latin typeface="Cambria" panose="02040503050406030204" pitchFamily="18" charset="0"/>
                <a:ea typeface="Cambria" panose="02040503050406030204" pitchFamily="18" charset="0"/>
              </a:rPr>
              <a:t>112. "ПЕДАГОГ-МОДЕРАТОР" БІЛІКТІЛІК САНАТЫН МЕРЗІМІНЕН БҰРЫН БЕРУГЕ ПЕДАГОГТЕР КЕМІНДЕ МЫНАДАЙ ЕКІ ТАЛАПҚА СӘЙКЕС БОЛҒАН ЖАҒДАЙДА ҚАТЫСАДЫ:</a:t>
            </a:r>
          </a:p>
        </p:txBody>
      </p:sp>
      <p:sp>
        <p:nvSpPr>
          <p:cNvPr id="22" name="Прямоугольник 21"/>
          <p:cNvSpPr/>
          <p:nvPr/>
        </p:nvSpPr>
        <p:spPr>
          <a:xfrm>
            <a:off x="313121" y="2887499"/>
            <a:ext cx="11430000" cy="1864364"/>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a:off x="313121" y="2935981"/>
            <a:ext cx="11242377" cy="1815882"/>
          </a:xfrm>
          <a:prstGeom prst="rect">
            <a:avLst/>
          </a:prstGeom>
        </p:spPr>
        <p:txBody>
          <a:bodyPr wrap="square">
            <a:spAutoFit/>
          </a:bodyPr>
          <a:lstStyle/>
          <a:p>
            <a:pPr marL="285750" indent="-285750" algn="just">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ПӘНДІ АҒЫЛШЫН ТІЛІНДЕ ОҚЫТУ ҚҰҚЫҒЫМЕН ЖОҒАРЫ ОҚУ ОРНЫН БІТІРГЕН, АҒЫЛШЫН ТІЛІН С1 ДЕҢГЕЙІНЕН ТӨМЕН ЕМЕС (СЕФР (</a:t>
            </a:r>
            <a:r>
              <a:rPr lang="en-US" sz="1400" dirty="0" smtClean="0">
                <a:solidFill>
                  <a:srgbClr val="000000"/>
                </a:solidFill>
                <a:latin typeface="Cambria" panose="02040503050406030204" pitchFamily="18" charset="0"/>
                <a:ea typeface="Cambria" panose="02040503050406030204" pitchFamily="18" charset="0"/>
              </a:rPr>
              <a:t>CEFR</a:t>
            </a:r>
            <a:r>
              <a:rPr lang="ru-RU" sz="1400" dirty="0" smtClean="0">
                <a:solidFill>
                  <a:srgbClr val="000000"/>
                </a:solidFill>
                <a:latin typeface="Cambria" panose="02040503050406030204" pitchFamily="18" charset="0"/>
                <a:ea typeface="Cambria" panose="02040503050406030204" pitchFamily="18" charset="0"/>
              </a:rPr>
              <a:t>) ШКАЛАСЫ БОЙЫНША) БІЛЕТІНДІГІН РАСТАЙТЫН СЕРТИФИКАТЫ (КУӘЛІГІ) БАР НЕМЕСЕ ҒЫЛЫМИ-ПЕДАГОГИКАЛЫҚ БЕЙІНІ БОЙЫНША "МАГИСТР" АКАДЕМИЯЛЫҚ ДӘРЕЖЕСІ БЕРІЛГЕН ДИПЛОМЫ БАР АДАМДАР;</a:t>
            </a:r>
            <a:endParaRPr lang="ru-RU" sz="1400" dirty="0" smtClean="0">
              <a:latin typeface="Cambria" panose="02040503050406030204" pitchFamily="18" charset="0"/>
              <a:ea typeface="Cambria" panose="02040503050406030204" pitchFamily="18" charset="0"/>
            </a:endParaRPr>
          </a:p>
          <a:p>
            <a:pPr marL="285750" indent="-285750" algn="just">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БІЛІМ БЕРУ САЛАСЫНДАҒЫ УӘКІЛЕТТІ ОРГАН БЕКІТКЕН ТІЗБЕГЕ СӘЙКЕС АУДАН (ОБЛЫСТЫҚ/РЕСПУБЛИКАЛЫҚ МАҢЫЗЫ БАР ҚАЛА) ДЕҢГЕЙІНДЕ КӘСІБИ ШЕБЕРЛІК КОНКУРСТАРЫНЫҢ ЖҮЛДЕГЕРЛЕРІ НЕМЕСЕ ЖЕҢІМПАЗДАРЫ БОЛЫП ТАБЫЛАТЫН АДАМДАР;</a:t>
            </a:r>
            <a:endParaRPr lang="ru-RU" sz="1400" dirty="0" smtClean="0">
              <a:latin typeface="Cambria" panose="02040503050406030204" pitchFamily="18" charset="0"/>
              <a:ea typeface="Cambria" panose="02040503050406030204" pitchFamily="18" charset="0"/>
            </a:endParaRPr>
          </a:p>
          <a:p>
            <a:pPr marL="285750" indent="-285750" algn="just">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БІЛІМ БЕРУ САЛАСЫНДАҒЫ УӘКІЛЕТТІ ОРГАН БЕКІТКЕН ТІЗБЕГЕ СӘЙКЕС ОБЛЫСТЫҚ ДЕҢГЕЙДЕ ОЛИМПИАДАЛАРДЫҢ, КОНКУРСТАРДЫҢ, ЖАРЫСТАРДЫҢ ЖЕҢІМПАЗДАРЫН НЕМЕСЕ ЖҮЛДЕГЕРЛЕРІН ДАЙЫНДАҒАН АДАМДАР</a:t>
            </a:r>
            <a:endParaRPr lang="ru-RU" sz="1400" dirty="0">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38103542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Прямоугольник 21"/>
          <p:cNvSpPr/>
          <p:nvPr/>
        </p:nvSpPr>
        <p:spPr>
          <a:xfrm>
            <a:off x="360107" y="1719558"/>
            <a:ext cx="11507425" cy="3865077"/>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sp>
        <p:nvSpPr>
          <p:cNvPr id="20" name="TextBox 19"/>
          <p:cNvSpPr txBox="1"/>
          <p:nvPr/>
        </p:nvSpPr>
        <p:spPr>
          <a:xfrm>
            <a:off x="11517606" y="171389"/>
            <a:ext cx="489236" cy="400110"/>
          </a:xfrm>
          <a:prstGeom prst="rect">
            <a:avLst/>
          </a:prstGeom>
          <a:noFill/>
        </p:spPr>
        <p:txBody>
          <a:bodyPr wrap="none" rtlCol="0">
            <a:spAutoFit/>
          </a:bodyPr>
          <a:lstStyle/>
          <a:p>
            <a:r>
              <a:rPr lang="kk-KZ" sz="2000" b="1" dirty="0" smtClean="0">
                <a:solidFill>
                  <a:schemeClr val="bg1"/>
                </a:solidFill>
                <a:latin typeface="Cambria" panose="02040503050406030204" pitchFamily="18" charset="0"/>
                <a:ea typeface="Segoe UI" panose="020B0502040204020203" pitchFamily="34" charset="0"/>
                <a:cs typeface="Segoe UI" panose="020B0502040204020203" pitchFamily="34" charset="0"/>
              </a:rPr>
              <a:t>15</a:t>
            </a:r>
            <a:endParaRPr lang="ru-RU" sz="2000" b="1" dirty="0">
              <a:solidFill>
                <a:schemeClr val="bg1"/>
              </a:solidFill>
              <a:latin typeface="Cambria" panose="02040503050406030204" pitchFamily="18" charset="0"/>
              <a:ea typeface="Segoe UI" panose="020B0502040204020203" pitchFamily="34" charset="0"/>
              <a:cs typeface="Segoe UI" panose="020B0502040204020203" pitchFamily="34" charset="0"/>
            </a:endParaRPr>
          </a:p>
        </p:txBody>
      </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Прямоугольник 12"/>
          <p:cNvSpPr/>
          <p:nvPr/>
        </p:nvSpPr>
        <p:spPr>
          <a:xfrm>
            <a:off x="531223" y="1788950"/>
            <a:ext cx="11323335" cy="3600986"/>
          </a:xfrm>
          <a:prstGeom prst="rect">
            <a:avLst/>
          </a:prstGeom>
        </p:spPr>
        <p:txBody>
          <a:bodyPr wrap="square">
            <a:spAutoFit/>
          </a:bodyPr>
          <a:lstStyle/>
          <a:p>
            <a:pPr marL="171450" indent="-171450" algn="just">
              <a:spcAft>
                <a:spcPts val="0"/>
              </a:spcAft>
              <a:buFont typeface="Wingdings" panose="05000000000000000000" pitchFamily="2" charset="2"/>
              <a:buChar char="q"/>
            </a:pPr>
            <a:r>
              <a:rPr lang="en-US" sz="1200" dirty="0" smtClean="0">
                <a:solidFill>
                  <a:srgbClr val="000000"/>
                </a:solidFill>
                <a:latin typeface="Cambria" panose="02040503050406030204" pitchFamily="18" charset="0"/>
                <a:ea typeface="Cambria" panose="02040503050406030204" pitchFamily="18" charset="0"/>
              </a:rPr>
              <a:t>БІЛІМ БЕРУ САЛАСЫНДАҒЫ УӘКІЛЕТТІ ОРГАН БЕКІТКЕН ТІЗБЕГЕ СӘЙКЕС ОБЛЫСТЫҚ, РЕСПУБЛИКАЛЫҚ ДЕҢГЕЙЛЕРДЕ КӘСІБИ ШЕБЕРЛІК КОНКУРСТАРЫНЫҢ ЖҮЛДЕГЕРЛЕРІ НЕМЕСЕ ЖЕҢІМПАЗДАРЫ БОЛЫП ТАБЫЛАТЫН АДАМДАР;</a:t>
            </a:r>
            <a:endParaRPr lang="ru-RU" sz="1200" dirty="0" smtClean="0">
              <a:latin typeface="Cambria" panose="02040503050406030204" pitchFamily="18" charset="0"/>
              <a:ea typeface="Cambria" panose="02040503050406030204" pitchFamily="18" charset="0"/>
            </a:endParaRPr>
          </a:p>
          <a:p>
            <a:pPr marL="171450" indent="-171450" algn="just">
              <a:spcAft>
                <a:spcPts val="0"/>
              </a:spcAft>
              <a:buFont typeface="Wingdings" panose="05000000000000000000" pitchFamily="2" charset="2"/>
              <a:buChar char="q"/>
            </a:pPr>
            <a:r>
              <a:rPr lang="en-US" sz="1200" dirty="0" smtClean="0">
                <a:solidFill>
                  <a:srgbClr val="000000"/>
                </a:solidFill>
                <a:latin typeface="Cambria" panose="02040503050406030204" pitchFamily="18" charset="0"/>
                <a:ea typeface="Cambria" panose="02040503050406030204" pitchFamily="18" charset="0"/>
              </a:rPr>
              <a:t>БІЛІМ БЕРУ САЛАСЫНДАҒЫ УӘКІЛЕТТІ ОРГАН БЕКІТКЕН ТІЗБЕГЕ СӘЙКЕС ОБЛЫСТЫҚ, РЕСПУБЛИКАЛЫҚ ДЕҢГЕЙЛЕРДЕ ОЛИМПИАДАЛАРДЫҢ, КОНКУРСТАРДЫҢ, ЖАРЫСТАРДЫҢ ЖЕҢІМПАЗДАРЫН НЕМЕСЕ ЖҮЛДЕГЕРЛЕРІН ДАЙЫНДАҒАН АДАМДАР;</a:t>
            </a:r>
            <a:endParaRPr lang="ru-RU" sz="1200" dirty="0" smtClean="0">
              <a:latin typeface="Cambria" panose="02040503050406030204" pitchFamily="18" charset="0"/>
              <a:ea typeface="Cambria" panose="02040503050406030204" pitchFamily="18" charset="0"/>
            </a:endParaRPr>
          </a:p>
          <a:p>
            <a:pPr marL="171450" indent="-171450" algn="just">
              <a:spcAft>
                <a:spcPts val="0"/>
              </a:spcAft>
              <a:buFont typeface="Wingdings" panose="05000000000000000000" pitchFamily="2" charset="2"/>
              <a:buChar char="q"/>
            </a:pPr>
            <a:r>
              <a:rPr lang="en-US" sz="1200" dirty="0" smtClean="0">
                <a:solidFill>
                  <a:srgbClr val="000000"/>
                </a:solidFill>
                <a:latin typeface="Cambria" panose="02040503050406030204" pitchFamily="18" charset="0"/>
                <a:ea typeface="Cambria" panose="02040503050406030204" pitchFamily="18" charset="0"/>
              </a:rPr>
              <a:t>АҒЫЛШЫН ТІЛІН С1 (СЕФР (CEFR) ШКАЛАСЫ БОЙЫНША) ДЕҢГЕЙІНЕН ТӨМЕН ЕМЕС ДЕҢГЕЙДЕ МЕҢГЕРГЕН ЖӘНЕ ПӘНДЕРДІ АҒЫЛШЫН ТІЛІНДЕ ОҚЫТАТЫН АДАМДАР;</a:t>
            </a:r>
            <a:endParaRPr lang="ru-RU" sz="1200" dirty="0" smtClean="0">
              <a:latin typeface="Cambria" panose="02040503050406030204" pitchFamily="18" charset="0"/>
              <a:ea typeface="Cambria" panose="02040503050406030204" pitchFamily="18" charset="0"/>
            </a:endParaRPr>
          </a:p>
          <a:p>
            <a:pPr marL="171450" indent="-171450" algn="just">
              <a:spcAft>
                <a:spcPts val="0"/>
              </a:spcAft>
              <a:buFont typeface="Wingdings" panose="05000000000000000000" pitchFamily="2" charset="2"/>
              <a:buChar char="q"/>
            </a:pPr>
            <a:r>
              <a:rPr lang="en-US" sz="1200" dirty="0" smtClean="0">
                <a:solidFill>
                  <a:srgbClr val="000000"/>
                </a:solidFill>
                <a:latin typeface="Cambria" panose="02040503050406030204" pitchFamily="18" charset="0"/>
                <a:ea typeface="Cambria" panose="02040503050406030204" pitchFamily="18" charset="0"/>
              </a:rPr>
              <a:t>ЖОҒАРЫ ОҚУ ОРНЫНАН БІЛІМ БЕРУ ҰЙЫМДАРЫНА ПЕДАГОГИКАЛЫҚ ЖҰМЫСҚА АУЫСҚАН, КЕМІНДЕ ЕКІ ЖЫЛ ПЕДАГОГИКАЛЫҚ ЖҰМЫС ӨТІЛІ БАР АДАМДАР;</a:t>
            </a:r>
            <a:endParaRPr lang="ru-RU" sz="1200" dirty="0" smtClean="0">
              <a:latin typeface="Cambria" panose="02040503050406030204" pitchFamily="18" charset="0"/>
              <a:ea typeface="Cambria" panose="02040503050406030204" pitchFamily="18" charset="0"/>
            </a:endParaRPr>
          </a:p>
          <a:p>
            <a:pPr marL="171450" indent="-171450" algn="just">
              <a:spcAft>
                <a:spcPts val="0"/>
              </a:spcAft>
              <a:buFont typeface="Wingdings" panose="05000000000000000000" pitchFamily="2" charset="2"/>
              <a:buChar char="q"/>
            </a:pPr>
            <a:r>
              <a:rPr lang="en-US" sz="1200" dirty="0" smtClean="0">
                <a:solidFill>
                  <a:srgbClr val="000000"/>
                </a:solidFill>
                <a:latin typeface="Cambria" panose="02040503050406030204" pitchFamily="18" charset="0"/>
                <a:ea typeface="Cambria" panose="02040503050406030204" pitchFamily="18" charset="0"/>
              </a:rPr>
              <a:t>БІЛІМ БЕРУ ҰЙЫМДАРЫНА ӨНДІРІСТЕН (БІЛІМ БЕРУ ҰЙЫМДАРЫНДА КАДРЛАРДЫ ДАЯРЛАУ БЕЙІНІНЕ СӘЙКЕС КЕЛЕТІН ҰЙЫМДАР, МЕКЕМЕЛЕР МЕН КӘСІПОРЫНДАР), БЕЙІНДІ ҰЙЫМДАРДАН ПЕДАГОГИКАЛЫҚ ЖҰМЫСҚА АУЫСҚАН, МАМАНДЫҒЫ БОЙЫНША КЕМІНДЕ ҮШ ЖЫЛ ЖҰМЫС ӨТІЛІ БАР АДАМДАР;</a:t>
            </a:r>
            <a:endParaRPr lang="ru-RU" sz="1200" dirty="0" smtClean="0">
              <a:latin typeface="Cambria" panose="02040503050406030204" pitchFamily="18" charset="0"/>
              <a:ea typeface="Cambria" panose="02040503050406030204" pitchFamily="18" charset="0"/>
            </a:endParaRPr>
          </a:p>
          <a:p>
            <a:pPr marL="171450" indent="-171450" algn="just">
              <a:spcAft>
                <a:spcPts val="0"/>
              </a:spcAft>
              <a:buFont typeface="Wingdings" panose="05000000000000000000" pitchFamily="2" charset="2"/>
              <a:buChar char="q"/>
            </a:pPr>
            <a:r>
              <a:rPr lang="en-US" sz="1200" dirty="0" smtClean="0">
                <a:solidFill>
                  <a:srgbClr val="000000"/>
                </a:solidFill>
                <a:latin typeface="Cambria" panose="02040503050406030204" pitchFamily="18" charset="0"/>
                <a:ea typeface="Cambria" panose="02040503050406030204" pitchFamily="18" charset="0"/>
              </a:rPr>
              <a:t>БЕЙІНДІК ПӘН БОЙЫНША ХАЛЫҚАРАЛЫҚ ДӘРЕЖЕДЕГІ КАНДИДАТ НЕМЕСЕ СПОРТ ШЕБЕРІ БОЛЫП ТАБЫЛАТЫН АДАМДАР;</a:t>
            </a:r>
            <a:endParaRPr lang="ru-RU" sz="1200" dirty="0" smtClean="0">
              <a:latin typeface="Cambria" panose="02040503050406030204" pitchFamily="18" charset="0"/>
              <a:ea typeface="Cambria" panose="02040503050406030204" pitchFamily="18" charset="0"/>
            </a:endParaRPr>
          </a:p>
          <a:p>
            <a:pPr marL="171450" indent="-171450" algn="just">
              <a:spcAft>
                <a:spcPts val="0"/>
              </a:spcAft>
              <a:buFont typeface="Wingdings" panose="05000000000000000000" pitchFamily="2" charset="2"/>
              <a:buChar char="q"/>
            </a:pPr>
            <a:r>
              <a:rPr lang="en-US" sz="1200" dirty="0" smtClean="0">
                <a:solidFill>
                  <a:srgbClr val="000000"/>
                </a:solidFill>
                <a:latin typeface="Cambria" panose="02040503050406030204" pitchFamily="18" charset="0"/>
                <a:ea typeface="Cambria" panose="02040503050406030204" pitchFamily="18" charset="0"/>
              </a:rPr>
              <a:t>БЕЙІНІ БОЙЫНША ЕҢ ЖОҒАРЫ БІЛІКТІЛІК РАЗРЯДЫ БАР ӨНДІРІСТІК ОҚЫТУ ШЕБЕРЛЕРІ;</a:t>
            </a:r>
            <a:endParaRPr lang="ru-RU" sz="1200" dirty="0" smtClean="0">
              <a:latin typeface="Cambria" panose="02040503050406030204" pitchFamily="18" charset="0"/>
              <a:ea typeface="Cambria" panose="02040503050406030204" pitchFamily="18" charset="0"/>
            </a:endParaRPr>
          </a:p>
          <a:p>
            <a:pPr marL="171450" indent="-171450" algn="just">
              <a:spcAft>
                <a:spcPts val="0"/>
              </a:spcAft>
              <a:buFont typeface="Wingdings" panose="05000000000000000000" pitchFamily="2" charset="2"/>
              <a:buChar char="q"/>
            </a:pPr>
            <a:r>
              <a:rPr lang="en-US" sz="1200" dirty="0" smtClean="0">
                <a:solidFill>
                  <a:srgbClr val="000000"/>
                </a:solidFill>
                <a:latin typeface="Cambria" panose="02040503050406030204" pitchFamily="18" charset="0"/>
                <a:ea typeface="Cambria" panose="02040503050406030204" pitchFamily="18" charset="0"/>
              </a:rPr>
              <a:t>АУДАНДЫҚ/ҚАЛАЛЫҚ ДЕҢГЕЙДЕГІ "ҮЗДІК ПЕДАГОГ" АТАҒЫНА ИЕ БОЛҒАН АДАМДАР;</a:t>
            </a:r>
            <a:endParaRPr lang="ru-RU" sz="1200" dirty="0" smtClean="0">
              <a:latin typeface="Cambria" panose="02040503050406030204" pitchFamily="18" charset="0"/>
              <a:ea typeface="Cambria" panose="02040503050406030204" pitchFamily="18" charset="0"/>
            </a:endParaRPr>
          </a:p>
          <a:p>
            <a:pPr marL="171450" indent="-171450" algn="just">
              <a:spcAft>
                <a:spcPts val="0"/>
              </a:spcAft>
              <a:buFont typeface="Wingdings" panose="05000000000000000000" pitchFamily="2" charset="2"/>
              <a:buChar char="q"/>
            </a:pPr>
            <a:r>
              <a:rPr lang="en-US" sz="1200" dirty="0" smtClean="0">
                <a:solidFill>
                  <a:srgbClr val="000000"/>
                </a:solidFill>
                <a:latin typeface="Cambria" panose="02040503050406030204" pitchFamily="18" charset="0"/>
                <a:ea typeface="Cambria" panose="02040503050406030204" pitchFamily="18" charset="0"/>
              </a:rPr>
              <a:t>УОРЛД СКИЛС (WORLDSKILLS) ОБЛЫСТЫҚ ЧЕМПИОНАТТАРЫНЫҢ ЖЕҢІМПАЗДАРЫН НЕМЕСЕ ЖҮЛДЕГЕРЛЕРІН ДАЙЫНДАҒАН АДАМДАР;</a:t>
            </a:r>
            <a:endParaRPr lang="ru-RU" sz="1200" dirty="0" smtClean="0">
              <a:latin typeface="Cambria" panose="02040503050406030204" pitchFamily="18" charset="0"/>
              <a:ea typeface="Cambria" panose="02040503050406030204" pitchFamily="18" charset="0"/>
            </a:endParaRPr>
          </a:p>
          <a:p>
            <a:pPr marL="171450" indent="-171450" algn="just">
              <a:spcAft>
                <a:spcPts val="0"/>
              </a:spcAft>
              <a:buFont typeface="Wingdings" panose="05000000000000000000" pitchFamily="2" charset="2"/>
              <a:buChar char="q"/>
            </a:pPr>
            <a:r>
              <a:rPr lang="en-US" sz="1200" dirty="0" smtClean="0">
                <a:solidFill>
                  <a:srgbClr val="000000"/>
                </a:solidFill>
                <a:latin typeface="Cambria" panose="02040503050406030204" pitchFamily="18" charset="0"/>
                <a:ea typeface="Cambria" panose="02040503050406030204" pitchFamily="18" charset="0"/>
              </a:rPr>
              <a:t>БІЛІМ БЕРУ МАЗМҰНЫН САРАПТАУ РЕСПУБЛИКАЛЫҚ ҒЫЛЫМИ-ПРАКТИКАЛЫҚ ОРТАЛЫҒЫНЫҢ "САРАПШЫЛАРДЫҢ ЭЛЕКТРОНДЫҚ БАЗАСЫНА" СӘЙКЕС НЕМЕСЕ РЕСПУБЛИКАЛЫҚ ОҚУ-ӘДІСТЕМЕЛІК КЕҢЕС ҰСЫНҒАН ОҚУЛЫҚТАРДЫ, ОҚУ-ӘДІСТЕМЕЛІК КЕШЕНДЕР МЕН ОҚУ-ӘДІСТЕМЕЛІК ҚҰРАЛДАРДЫ САРАПТАУ ЖӨНІНДЕГІ САРАПШЫЛАРДЫҢ ҚҰРАМЫНА КІРЕТІН АДАМДАР;</a:t>
            </a:r>
            <a:endParaRPr lang="ru-RU" sz="1200" dirty="0" smtClean="0">
              <a:latin typeface="Cambria" panose="02040503050406030204" pitchFamily="18" charset="0"/>
              <a:ea typeface="Cambria" panose="02040503050406030204" pitchFamily="18" charset="0"/>
            </a:endParaRPr>
          </a:p>
          <a:p>
            <a:pPr marL="171450" indent="-171450" algn="just">
              <a:spcAft>
                <a:spcPts val="0"/>
              </a:spcAft>
              <a:buFont typeface="Wingdings" panose="05000000000000000000" pitchFamily="2" charset="2"/>
              <a:buChar char="q"/>
            </a:pPr>
            <a:r>
              <a:rPr lang="en-US" sz="1200" dirty="0" smtClean="0">
                <a:solidFill>
                  <a:srgbClr val="000000"/>
                </a:solidFill>
                <a:latin typeface="Cambria" panose="02040503050406030204" pitchFamily="18" charset="0"/>
                <a:ea typeface="Cambria" panose="02040503050406030204" pitchFamily="18" charset="0"/>
              </a:rPr>
              <a:t>ОБЛЫС, ЕЛ ТЕЛЕВИДЕНИЕСІНДЕ ТРАНСЛЯЦИЯЛАУҒА ЕНГІЗІЛГЕН БЕЙНЕ-, ТЕЛЕ САБАҚТАР ДАЙЫНДАҒАН АДАМДАР.</a:t>
            </a:r>
            <a:endParaRPr lang="ru-RU" sz="1200" dirty="0">
              <a:effectLst/>
              <a:latin typeface="Cambria" panose="02040503050406030204" pitchFamily="18" charset="0"/>
              <a:ea typeface="Cambria" panose="02040503050406030204" pitchFamily="18" charset="0"/>
            </a:endParaRPr>
          </a:p>
        </p:txBody>
      </p:sp>
      <p:sp>
        <p:nvSpPr>
          <p:cNvPr id="21" name="Прямоугольник 20"/>
          <p:cNvSpPr/>
          <p:nvPr/>
        </p:nvSpPr>
        <p:spPr>
          <a:xfrm>
            <a:off x="635725" y="1196338"/>
            <a:ext cx="11067573" cy="523220"/>
          </a:xfrm>
          <a:prstGeom prst="rect">
            <a:avLst/>
          </a:prstGeom>
          <a:solidFill>
            <a:schemeClr val="accent5">
              <a:lumMod val="50000"/>
            </a:schemeClr>
          </a:solidFill>
        </p:spPr>
        <p:txBody>
          <a:bodyPr wrap="square">
            <a:spAutoFit/>
          </a:bodyPr>
          <a:lstStyle/>
          <a:p>
            <a:pPr algn="just">
              <a:spcAft>
                <a:spcPts val="0"/>
              </a:spcAft>
            </a:pPr>
            <a:r>
              <a:rPr lang="ru-RU" sz="1400" dirty="0">
                <a:solidFill>
                  <a:schemeClr val="bg1"/>
                </a:solidFill>
                <a:latin typeface="Cambria" panose="02040503050406030204" pitchFamily="18" charset="0"/>
                <a:ea typeface="Cambria" panose="02040503050406030204" pitchFamily="18" charset="0"/>
              </a:rPr>
              <a:t>113. "ПЕДАГОГ-САРАПШЫ" БІЛІКТІЛІК САНАТЫН МЕРЗІМІНЕН БҰРЫН АЛУҒА МЫНАДАЙ ТАЛАПТАРДЫҢ КЕМІНДЕ АЛТАУЫНА СӘЙКЕС КЕЛЕТІН ПЕДАГОГТЕР (ОСЫ ТАРМАҚТЫҢ БЕСІНШІ АБЗАЦЫНДА КӨРСЕТІЛГЕН АДАМДАРДЫ ҚОСПАҒАНДА) ҚАТЫСАДЫ:</a:t>
            </a:r>
          </a:p>
        </p:txBody>
      </p:sp>
      <p:sp>
        <p:nvSpPr>
          <p:cNvPr id="26" name="Прямоугольник 25"/>
          <p:cNvSpPr/>
          <p:nvPr/>
        </p:nvSpPr>
        <p:spPr>
          <a:xfrm>
            <a:off x="1519018" y="183871"/>
            <a:ext cx="9452519" cy="400110"/>
          </a:xfrm>
          <a:prstGeom prst="rect">
            <a:avLst/>
          </a:prstGeom>
        </p:spPr>
        <p:txBody>
          <a:bodyPr wrap="square">
            <a:spAutoFit/>
          </a:bodyPr>
          <a:lstStyle/>
          <a:p>
            <a:r>
              <a:rPr lang="en-US" sz="2000" b="1" dirty="0" smtClean="0">
                <a:solidFill>
                  <a:schemeClr val="bg1"/>
                </a:solidFill>
                <a:latin typeface="Cambria" panose="02040503050406030204" pitchFamily="18" charset="0"/>
                <a:ea typeface="Cambria" panose="02040503050406030204" pitchFamily="18" charset="0"/>
              </a:rPr>
              <a:t>ПЕДАГОГТЕРДІ АТТЕСТАТТАУДАН ӨТКІЗУ ҚАҒИДАЛАРЫ МЕН ШАРТТАРЫ</a:t>
            </a:r>
            <a:endParaRPr lang="ru-RU" sz="2000"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13221799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330200" y="1198491"/>
            <a:ext cx="11455400" cy="5492821"/>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561234" y="1492418"/>
            <a:ext cx="11293324" cy="4808239"/>
          </a:xfrm>
          <a:prstGeom prst="rect">
            <a:avLst/>
          </a:prstGeom>
        </p:spPr>
        <p:txBody>
          <a:bodyPr wrap="square">
            <a:spAutoFit/>
          </a:bodyPr>
          <a:lstStyle/>
          <a:p>
            <a:pPr marL="285750" indent="-285750" algn="just">
              <a:lnSpc>
                <a:spcPct val="115000"/>
              </a:lnSpc>
              <a:spcAft>
                <a:spcPts val="0"/>
              </a:spcAft>
              <a:buFont typeface="Wingdings" panose="05000000000000000000" pitchFamily="2" charset="2"/>
              <a:buChar char="q"/>
            </a:pPr>
            <a:r>
              <a:rPr lang="en-US" sz="1350" dirty="0" smtClean="0">
                <a:solidFill>
                  <a:srgbClr val="000000"/>
                </a:solidFill>
                <a:latin typeface="Cambria" panose="02040503050406030204" pitchFamily="18" charset="0"/>
                <a:ea typeface="Cambria" panose="02040503050406030204" pitchFamily="18" charset="0"/>
                <a:cs typeface="Segoe UI" panose="020B0502040204020203" pitchFamily="34" charset="0"/>
              </a:rPr>
              <a:t>БІЛІМ БЕРУ САЛАСЫНДАҒЫ УӘКІЛЕТТІ ОРГАН БЕКІТКЕН ТІЗБЕГЕ СӘЙКЕС РЕСПУБЛИКАЛЫҚ, ХАЛЫҚАРАЛЫҚ ДЕҢГЕЙЛЕРДЕ КӘСІБИ ШЕБЕРЛІК КОНКУРСТАРЫНЫҢ ЖҮЛДЕГЕРЛЕРІ НЕМЕСЕ ЖЕҢІМПАЗДАРЫ БОЛЫП ТАБЫЛАТЫН АДАМДАР;</a:t>
            </a:r>
            <a:endParaRPr lang="ru-RU" sz="1350" dirty="0" smtClean="0">
              <a:latin typeface="Cambria" panose="02040503050406030204" pitchFamily="18" charset="0"/>
              <a:ea typeface="Cambria" panose="02040503050406030204" pitchFamily="18" charset="0"/>
              <a:cs typeface="Segoe UI" panose="020B0502040204020203" pitchFamily="34" charset="0"/>
            </a:endParaRPr>
          </a:p>
          <a:p>
            <a:pPr marL="285750" indent="-285750" algn="just">
              <a:lnSpc>
                <a:spcPct val="115000"/>
              </a:lnSpc>
              <a:spcAft>
                <a:spcPts val="0"/>
              </a:spcAft>
              <a:buFont typeface="Wingdings" panose="05000000000000000000" pitchFamily="2" charset="2"/>
              <a:buChar char="q"/>
            </a:pPr>
            <a:r>
              <a:rPr lang="en-US" sz="1350" dirty="0" smtClean="0">
                <a:solidFill>
                  <a:srgbClr val="000000"/>
                </a:solidFill>
                <a:latin typeface="Cambria" panose="02040503050406030204" pitchFamily="18" charset="0"/>
                <a:ea typeface="Cambria" panose="02040503050406030204" pitchFamily="18" charset="0"/>
                <a:cs typeface="Segoe UI" panose="020B0502040204020203" pitchFamily="34" charset="0"/>
              </a:rPr>
              <a:t>БІЛІМ БЕРУ САЛАСЫНДАҒЫ УӘКІЛЕТТІ ОРГАН БЕКІТКЕН ТІЗБЕГЕ СӘЙКЕС РЕСПУБЛИКАЛЫҚ, ХАЛЫҚАРАЛЫҚ ДЕҢГЕЙЛЕРДЕ ОЛИМПИАДАЛАРДЫҢ, КОНКУРСТАРДЫҢ, ЖАРЫСТАРДЫҢ ЖЕҢІМПАЗДАРЫН НЕМЕСЕ ЖҮЛДЕГЕРЛЕРІН ДАЙЫНДАҒАН АДАМДАР;</a:t>
            </a:r>
            <a:endParaRPr lang="ru-RU" sz="1350" dirty="0" smtClean="0">
              <a:latin typeface="Cambria" panose="02040503050406030204" pitchFamily="18" charset="0"/>
              <a:ea typeface="Cambria" panose="02040503050406030204" pitchFamily="18" charset="0"/>
              <a:cs typeface="Segoe UI" panose="020B0502040204020203" pitchFamily="34" charset="0"/>
            </a:endParaRPr>
          </a:p>
          <a:p>
            <a:pPr marL="285750" indent="-285750" algn="just">
              <a:lnSpc>
                <a:spcPct val="115000"/>
              </a:lnSpc>
              <a:spcAft>
                <a:spcPts val="0"/>
              </a:spcAft>
              <a:buFont typeface="Wingdings" panose="05000000000000000000" pitchFamily="2" charset="2"/>
              <a:buChar char="q"/>
            </a:pPr>
            <a:r>
              <a:rPr lang="en-US" sz="1350" dirty="0" smtClean="0">
                <a:solidFill>
                  <a:srgbClr val="000000"/>
                </a:solidFill>
                <a:latin typeface="Cambria" panose="02040503050406030204" pitchFamily="18" charset="0"/>
                <a:ea typeface="Cambria" panose="02040503050406030204" pitchFamily="18" charset="0"/>
                <a:cs typeface="Segoe UI" panose="020B0502040204020203" pitchFamily="34" charset="0"/>
              </a:rPr>
              <a:t>БІЛІМ БЕРУ САЛАСЫНДАҒЫ УӘКІЛЕТТІ ОРГАН БЕКІТКЕН ОҚУЛЫҚТАРДЫҢ, ОҚУ-ӘДІСТЕМЕЛІК КЕШЕНДЕР МЕН ОҚУ-ӘДІСТЕМЕЛІК ҚҰРАЛДАРДЫҢ ТІЗБЕСІНЕ ЕНГІЗІЛГЕН, БАСЫП ШЫҒАРЫЛҒАН ОҚУЛЫҚТАРДЫҢ, ОҚУ-ӘДІСТЕМЕЛІК ҚҰРАЛДАРДЫҢ АВТОРЛАРЫ (ТЕҢ АВТОРЛАРЫ) БОЛЫП ТАБЫЛАТЫН АДАМДАР;</a:t>
            </a:r>
            <a:endParaRPr lang="ru-RU" sz="1350" dirty="0" smtClean="0">
              <a:latin typeface="Cambria" panose="02040503050406030204" pitchFamily="18" charset="0"/>
              <a:ea typeface="Cambria" panose="02040503050406030204" pitchFamily="18" charset="0"/>
              <a:cs typeface="Segoe UI" panose="020B0502040204020203" pitchFamily="34" charset="0"/>
            </a:endParaRPr>
          </a:p>
          <a:p>
            <a:pPr marL="285750" indent="-285750" algn="just">
              <a:lnSpc>
                <a:spcPct val="115000"/>
              </a:lnSpc>
              <a:spcAft>
                <a:spcPts val="0"/>
              </a:spcAft>
              <a:buFont typeface="Wingdings" panose="05000000000000000000" pitchFamily="2" charset="2"/>
              <a:buChar char="q"/>
            </a:pPr>
            <a:r>
              <a:rPr lang="en-US" sz="1350" dirty="0" smtClean="0">
                <a:solidFill>
                  <a:srgbClr val="000000"/>
                </a:solidFill>
                <a:latin typeface="Cambria" panose="02040503050406030204" pitchFamily="18" charset="0"/>
                <a:ea typeface="Cambria" panose="02040503050406030204" pitchFamily="18" charset="0"/>
                <a:cs typeface="Segoe UI" panose="020B0502040204020203" pitchFamily="34" charset="0"/>
              </a:rPr>
              <a:t>ҒЫЛЫМ КАНДИДАТЫ/ДОКТОРЫ НЕМЕСЕ PHD ДОКТОРЫ ҒЫЛЫМИ ДӘРЕЖЕСІ ЖӘНЕ КЕМІНДЕ ҮШ ЖЫЛ ПЕДАГОГИКАЛЫҚ ЖҰМЫС ӨТІЛІ БАР ТҰЛҒАЛАР;</a:t>
            </a:r>
            <a:endParaRPr lang="ru-RU" sz="1350" dirty="0" smtClean="0">
              <a:latin typeface="Cambria" panose="02040503050406030204" pitchFamily="18" charset="0"/>
              <a:ea typeface="Cambria" panose="02040503050406030204" pitchFamily="18" charset="0"/>
              <a:cs typeface="Segoe UI" panose="020B0502040204020203" pitchFamily="34" charset="0"/>
            </a:endParaRPr>
          </a:p>
          <a:p>
            <a:pPr marL="285750" indent="-285750" algn="just">
              <a:lnSpc>
                <a:spcPct val="115000"/>
              </a:lnSpc>
              <a:spcAft>
                <a:spcPts val="0"/>
              </a:spcAft>
              <a:buFont typeface="Wingdings" panose="05000000000000000000" pitchFamily="2" charset="2"/>
              <a:buChar char="q"/>
            </a:pPr>
            <a:r>
              <a:rPr lang="en-US" sz="1350" dirty="0" smtClean="0">
                <a:solidFill>
                  <a:srgbClr val="000000"/>
                </a:solidFill>
                <a:latin typeface="Cambria" panose="02040503050406030204" pitchFamily="18" charset="0"/>
                <a:ea typeface="Cambria" panose="02040503050406030204" pitchFamily="18" charset="0"/>
                <a:cs typeface="Segoe UI" panose="020B0502040204020203" pitchFamily="34" charset="0"/>
              </a:rPr>
              <a:t>КӘСІПОРЫННАН, БЕЙІНДІ ҰЙЫМНАН ПЕДАГОГИКАЛЫҚ ЖҰМЫСҚА АУЫСҚАН, КЕМІНДЕ ҮШ ЖЫЛ ЖҰМЫС ӨТІЛІ БАР АДАМДАР;</a:t>
            </a:r>
            <a:endParaRPr lang="ru-RU" sz="1350" dirty="0" smtClean="0">
              <a:latin typeface="Cambria" panose="02040503050406030204" pitchFamily="18" charset="0"/>
              <a:ea typeface="Cambria" panose="02040503050406030204" pitchFamily="18" charset="0"/>
              <a:cs typeface="Segoe UI" panose="020B0502040204020203" pitchFamily="34" charset="0"/>
            </a:endParaRPr>
          </a:p>
          <a:p>
            <a:pPr marL="285750" indent="-285750" algn="just">
              <a:lnSpc>
                <a:spcPct val="115000"/>
              </a:lnSpc>
              <a:spcAft>
                <a:spcPts val="0"/>
              </a:spcAft>
              <a:buFont typeface="Wingdings" panose="05000000000000000000" pitchFamily="2" charset="2"/>
              <a:buChar char="q"/>
            </a:pPr>
            <a:r>
              <a:rPr lang="en-US" sz="1350" dirty="0" smtClean="0">
                <a:solidFill>
                  <a:srgbClr val="000000"/>
                </a:solidFill>
                <a:latin typeface="Cambria" panose="02040503050406030204" pitchFamily="18" charset="0"/>
                <a:ea typeface="Cambria" panose="02040503050406030204" pitchFamily="18" charset="0"/>
                <a:cs typeface="Segoe UI" panose="020B0502040204020203" pitchFamily="34" charset="0"/>
              </a:rPr>
              <a:t>БІЛІМ БЕРУ МАЗМҰНЫН САРАПТАУ РЕСПУБЛИКАЛЫҚ ҒЫЛЫМИ-ПРАКТИКАЛЫҚ ОРТАЛЫҒЫНЫҢ "САРАПШЫЛАРДЫҢ ЭЛЕКТРОНДЫҚ БАЗАСЫНА" СӘЙКЕС НЕМЕСЕ ТЕХНИКАЛЫҚ ЖӘНЕ КӘСІПТІК БІЛІМ ДЕПАРТАМЕНТІ ЖАНЫНДАҒЫ РЕСПУБЛИКАЛЫҚ ОҚУ-ӘДІСТЕМЕЛІК КЕҢЕС ҰСЫНҒАН ОҚУЛЫҚТАРДЫ, ОҚУ-ӘДІСТЕМЕЛІК КЕШЕНДЕР МЕН ОҚУ-ӘДІСТЕМЕЛІК ҚҰРАЛДАРДЫ САРАПТАУ ЖӨНІНДЕГІ САРАПШЫЛАРДЫҢ ҚҰРАМЫНА КІРЕТІН АДАМДАР;</a:t>
            </a:r>
            <a:endParaRPr lang="ru-RU" sz="1350" dirty="0" smtClean="0">
              <a:latin typeface="Cambria" panose="02040503050406030204" pitchFamily="18" charset="0"/>
              <a:ea typeface="Cambria" panose="02040503050406030204" pitchFamily="18" charset="0"/>
              <a:cs typeface="Segoe UI" panose="020B0502040204020203" pitchFamily="34" charset="0"/>
            </a:endParaRPr>
          </a:p>
          <a:p>
            <a:pPr marL="285750" indent="-285750" algn="just">
              <a:lnSpc>
                <a:spcPct val="115000"/>
              </a:lnSpc>
              <a:spcAft>
                <a:spcPts val="0"/>
              </a:spcAft>
              <a:buFont typeface="Wingdings" panose="05000000000000000000" pitchFamily="2" charset="2"/>
              <a:buChar char="q"/>
            </a:pPr>
            <a:r>
              <a:rPr lang="en-US" sz="1350" dirty="0" smtClean="0">
                <a:solidFill>
                  <a:srgbClr val="000000"/>
                </a:solidFill>
                <a:latin typeface="Cambria" panose="02040503050406030204" pitchFamily="18" charset="0"/>
                <a:ea typeface="Cambria" panose="02040503050406030204" pitchFamily="18" charset="0"/>
                <a:cs typeface="Segoe UI" panose="020B0502040204020203" pitchFamily="34" charset="0"/>
              </a:rPr>
              <a:t>ЕЛІМІЗДІҢ, ОБЛЫСТЫҢ ТЕЛЕВИДЕНИЕСІНДЕ ТРАНСЛЯЦИЯЛАУ ҮШІН ЕНГІЗІЛГЕН БЕЙНЕ -, ТЕЛЕСАБАҚТАР ДАЙЫНДАҒАН АДАМДАР;</a:t>
            </a:r>
            <a:endParaRPr lang="ru-RU" sz="1350" dirty="0" smtClean="0">
              <a:latin typeface="Cambria" panose="02040503050406030204" pitchFamily="18" charset="0"/>
              <a:ea typeface="Cambria" panose="02040503050406030204" pitchFamily="18" charset="0"/>
              <a:cs typeface="Segoe UI" panose="020B0502040204020203" pitchFamily="34" charset="0"/>
            </a:endParaRPr>
          </a:p>
          <a:p>
            <a:pPr marL="285750" indent="-285750" algn="just">
              <a:lnSpc>
                <a:spcPct val="115000"/>
              </a:lnSpc>
              <a:spcAft>
                <a:spcPts val="0"/>
              </a:spcAft>
              <a:buFont typeface="Wingdings" panose="05000000000000000000" pitchFamily="2" charset="2"/>
              <a:buChar char="q"/>
            </a:pPr>
            <a:r>
              <a:rPr lang="en-US" sz="1350" dirty="0" smtClean="0">
                <a:solidFill>
                  <a:srgbClr val="000000"/>
                </a:solidFill>
                <a:latin typeface="Cambria" panose="02040503050406030204" pitchFamily="18" charset="0"/>
                <a:ea typeface="Cambria" panose="02040503050406030204" pitchFamily="18" charset="0"/>
                <a:cs typeface="Segoe UI" panose="020B0502040204020203" pitchFamily="34" charset="0"/>
              </a:rPr>
              <a:t>ОБЛЫСТЫҚ ДЕҢГЕЙДЕГІ "ҮЗДІК ПЕДАГОГ" АТАҒЫНА ИЕ БОЛҒАН АДАМДАР;</a:t>
            </a:r>
            <a:endParaRPr lang="ru-RU" sz="1350" dirty="0" smtClean="0">
              <a:latin typeface="Cambria" panose="02040503050406030204" pitchFamily="18" charset="0"/>
              <a:ea typeface="Cambria" panose="02040503050406030204" pitchFamily="18" charset="0"/>
              <a:cs typeface="Segoe UI" panose="020B0502040204020203" pitchFamily="34" charset="0"/>
            </a:endParaRPr>
          </a:p>
          <a:p>
            <a:pPr marL="285750" indent="-285750" algn="just">
              <a:lnSpc>
                <a:spcPct val="115000"/>
              </a:lnSpc>
              <a:spcAft>
                <a:spcPts val="0"/>
              </a:spcAft>
              <a:buFont typeface="Wingdings" panose="05000000000000000000" pitchFamily="2" charset="2"/>
              <a:buChar char="q"/>
            </a:pPr>
            <a:r>
              <a:rPr lang="en-US" sz="1350" dirty="0" smtClean="0">
                <a:solidFill>
                  <a:srgbClr val="000000"/>
                </a:solidFill>
                <a:latin typeface="Cambria" panose="02040503050406030204" pitchFamily="18" charset="0"/>
                <a:ea typeface="Cambria" panose="02040503050406030204" pitchFamily="18" charset="0"/>
                <a:cs typeface="Segoe UI" panose="020B0502040204020203" pitchFamily="34" charset="0"/>
              </a:rPr>
              <a:t>"ҚАЗАҚСТАН МҰҒАЛІМІ" ҰЛТТЫҚ СЫЙЛЫҒЫНЫҢ ҚАТЫСУШЫСЫ НЕМЕСЕ ЖҮЛДЕГЕРІ НЕМЕСЕ ЖЕҢІМПАЗЫ БОЛЫП ТАБЫЛАТЫН АДАМДАР;</a:t>
            </a:r>
            <a:endParaRPr lang="ru-RU" sz="1350" dirty="0" smtClean="0">
              <a:latin typeface="Cambria" panose="02040503050406030204" pitchFamily="18" charset="0"/>
              <a:ea typeface="Cambria" panose="02040503050406030204" pitchFamily="18" charset="0"/>
              <a:cs typeface="Segoe UI" panose="020B0502040204020203" pitchFamily="34" charset="0"/>
            </a:endParaRPr>
          </a:p>
          <a:p>
            <a:pPr marL="285750" indent="-285750">
              <a:buFont typeface="Wingdings" panose="05000000000000000000" pitchFamily="2" charset="2"/>
              <a:buChar char="q"/>
            </a:pPr>
            <a:r>
              <a:rPr lang="en-US" sz="1350" dirty="0" smtClean="0">
                <a:solidFill>
                  <a:srgbClr val="000000"/>
                </a:solidFill>
                <a:latin typeface="Cambria" panose="02040503050406030204" pitchFamily="18" charset="0"/>
                <a:ea typeface="Cambria" panose="02040503050406030204" pitchFamily="18" charset="0"/>
                <a:cs typeface="Segoe UI" panose="020B0502040204020203" pitchFamily="34" charset="0"/>
              </a:rPr>
              <a:t>УОРЛД СКИЛС (WORLDSKILLS) РЕСПУБЛИКАЛЫҚ НЕМЕСЕ ХАЛЫҚАРАЛЫҚ ЧЕМПИОНАТТАРЫНЫҢ ЖЕҢІМПАЗДАРЫН НЕМЕСЕ ЖҮЛДЕГЕРЛЕРІН ДАЙЫНДАҒАН ТҰЛҒАЛАР</a:t>
            </a:r>
            <a:endParaRPr lang="ru-RU" sz="1350" dirty="0">
              <a:latin typeface="Cambria" panose="02040503050406030204" pitchFamily="18" charset="0"/>
              <a:ea typeface="Cambria" panose="02040503050406030204" pitchFamily="18" charset="0"/>
              <a:cs typeface="Segoe UI" panose="020B0502040204020203" pitchFamily="34" charset="0"/>
            </a:endParaRPr>
          </a:p>
        </p:txBody>
      </p:sp>
      <p:sp>
        <p:nvSpPr>
          <p:cNvPr id="9" name="Прямоугольник 8"/>
          <p:cNvSpPr/>
          <p:nvPr/>
        </p:nvSpPr>
        <p:spPr>
          <a:xfrm>
            <a:off x="635000" y="904565"/>
            <a:ext cx="10882606" cy="587853"/>
          </a:xfrm>
          <a:prstGeom prst="rect">
            <a:avLst/>
          </a:prstGeom>
          <a:solidFill>
            <a:schemeClr val="accent2"/>
          </a:solidFill>
        </p:spPr>
        <p:txBody>
          <a:bodyPr wrap="square">
            <a:spAutoFit/>
          </a:bodyPr>
          <a:lstStyle/>
          <a:p>
            <a:pPr algn="just">
              <a:lnSpc>
                <a:spcPct val="115000"/>
              </a:lnSpc>
              <a:spcAft>
                <a:spcPts val="0"/>
              </a:spcAft>
            </a:pPr>
            <a:r>
              <a:rPr lang="en-US" sz="1400" dirty="0">
                <a:solidFill>
                  <a:schemeClr val="bg1"/>
                </a:solidFill>
                <a:latin typeface="Cambria" panose="02040503050406030204" pitchFamily="18" charset="0"/>
                <a:ea typeface="Cambria" panose="02040503050406030204" pitchFamily="18" charset="0"/>
                <a:cs typeface="Segoe UI" panose="020B0502040204020203" pitchFamily="34" charset="0"/>
              </a:rPr>
              <a:t>114. "ПЕДАГОГ-ЗЕРТТЕУШІ" БІЛІКТІЛІК САНАТЫН МЕРЗІМІНЕН БҰРЫН АЛУҒА МЫНАДАЙ ТАЛАПТАРДЫҢ КЕМІНДЕ АЛТАУЫНА СӘЙКЕС КЕЛЕТІН ПЕДАГОГТЕР ҚАТЫСАДЫ:</a:t>
            </a:r>
            <a:endParaRPr lang="ru-RU" sz="1400" dirty="0">
              <a:solidFill>
                <a:schemeClr val="bg1"/>
              </a:solidFill>
              <a:latin typeface="Cambria" panose="02040503050406030204" pitchFamily="18" charset="0"/>
              <a:ea typeface="Cambria" panose="02040503050406030204" pitchFamily="18" charset="0"/>
              <a:cs typeface="Segoe UI" panose="020B0502040204020203" pitchFamily="34" charset="0"/>
            </a:endParaRPr>
          </a:p>
        </p:txBody>
      </p:sp>
      <p:sp>
        <p:nvSpPr>
          <p:cNvPr id="26" name="Прямоугольник 25"/>
          <p:cNvSpPr/>
          <p:nvPr/>
        </p:nvSpPr>
        <p:spPr>
          <a:xfrm>
            <a:off x="1519018" y="183871"/>
            <a:ext cx="9452519" cy="400110"/>
          </a:xfrm>
          <a:prstGeom prst="rect">
            <a:avLst/>
          </a:prstGeom>
        </p:spPr>
        <p:txBody>
          <a:bodyPr wrap="square">
            <a:spAutoFit/>
          </a:bodyPr>
          <a:lstStyle/>
          <a:p>
            <a:r>
              <a:rPr lang="en-US" sz="2000" b="1" dirty="0" smtClean="0">
                <a:solidFill>
                  <a:schemeClr val="bg1"/>
                </a:solidFill>
                <a:latin typeface="Cambria" panose="02040503050406030204" pitchFamily="18" charset="0"/>
                <a:ea typeface="Cambria" panose="02040503050406030204" pitchFamily="18" charset="0"/>
              </a:rPr>
              <a:t>ПЕДАГОГТЕРДІ АТТЕСТАТТАУДАН ӨТКІЗУ ҚАҒИДАЛАРЫ МЕН ШАРТТАРЫ</a:t>
            </a:r>
            <a:endParaRPr lang="ru-RU" sz="2000"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18794004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330200" y="1198491"/>
            <a:ext cx="11455400" cy="5492821"/>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Прямоугольник 8"/>
          <p:cNvSpPr/>
          <p:nvPr/>
        </p:nvSpPr>
        <p:spPr>
          <a:xfrm>
            <a:off x="635000" y="904565"/>
            <a:ext cx="10882606" cy="566758"/>
          </a:xfrm>
          <a:prstGeom prst="rect">
            <a:avLst/>
          </a:prstGeom>
          <a:solidFill>
            <a:schemeClr val="accent2"/>
          </a:solidFill>
        </p:spPr>
        <p:txBody>
          <a:bodyPr wrap="square">
            <a:spAutoFit/>
          </a:bodyPr>
          <a:lstStyle/>
          <a:p>
            <a:pPr algn="just">
              <a:lnSpc>
                <a:spcPct val="115000"/>
              </a:lnSpc>
            </a:pPr>
            <a:r>
              <a:rPr lang="en-US" sz="1400" dirty="0">
                <a:solidFill>
                  <a:schemeClr val="bg1"/>
                </a:solidFill>
                <a:latin typeface="Cambria" panose="02040503050406030204" pitchFamily="18" charset="0"/>
                <a:ea typeface="Cambria" panose="02040503050406030204" pitchFamily="18" charset="0"/>
              </a:rPr>
              <a:t>115. "ПЕДАГОГ-ШЕБЕР" БІЛІКТІЛІК САНАТЫН МЕРЗІМІНЕН БҰРЫН АЛУҒА МЫНАДАЙ ТАЛАПТАРДЫҢ КЕМІНДЕ АЛТАУЫНА СӘЙКЕС КЕЛЕТІН ПЕДАГОГТЕР ҚАТЫСАДЫ</a:t>
            </a:r>
            <a:r>
              <a:rPr lang="en-US" sz="1400" dirty="0" smtClean="0">
                <a:solidFill>
                  <a:schemeClr val="bg1"/>
                </a:solidFill>
                <a:latin typeface="Cambria" panose="02040503050406030204" pitchFamily="18" charset="0"/>
                <a:ea typeface="Cambria" panose="02040503050406030204" pitchFamily="18" charset="0"/>
              </a:rPr>
              <a:t>:</a:t>
            </a:r>
            <a:endParaRPr lang="ru-RU" sz="1400" dirty="0">
              <a:solidFill>
                <a:schemeClr val="bg1"/>
              </a:solidFill>
              <a:latin typeface="Cambria" panose="02040503050406030204" pitchFamily="18" charset="0"/>
              <a:ea typeface="Cambria" panose="02040503050406030204" pitchFamily="18" charset="0"/>
            </a:endParaRPr>
          </a:p>
        </p:txBody>
      </p:sp>
      <p:sp>
        <p:nvSpPr>
          <p:cNvPr id="3" name="Прямоугольник 2"/>
          <p:cNvSpPr/>
          <p:nvPr/>
        </p:nvSpPr>
        <p:spPr>
          <a:xfrm>
            <a:off x="603628" y="1581928"/>
            <a:ext cx="11065934" cy="4832092"/>
          </a:xfrm>
          <a:prstGeom prst="rect">
            <a:avLst/>
          </a:prstGeom>
        </p:spPr>
        <p:txBody>
          <a:bodyPr wrap="square">
            <a:spAutoFit/>
          </a:bodyPr>
          <a:lstStyle/>
          <a:p>
            <a:pPr marL="285750" indent="-285750" algn="just">
              <a:spcAft>
                <a:spcPts val="0"/>
              </a:spcAft>
              <a:buFont typeface="Wingdings" panose="05000000000000000000" pitchFamily="2" charset="2"/>
              <a:buChar char="q"/>
            </a:pPr>
            <a:r>
              <a:rPr lang="en-US" sz="1400" dirty="0" smtClean="0">
                <a:solidFill>
                  <a:srgbClr val="000000"/>
                </a:solidFill>
                <a:latin typeface="Cambria" panose="02040503050406030204" pitchFamily="18" charset="0"/>
                <a:ea typeface="Cambria" panose="02040503050406030204" pitchFamily="18" charset="0"/>
              </a:rPr>
              <a:t>БІЛІМ БЕРУ САЛАСЫНДАҒЫ УӘКІЛЕТТІ ОРГАН БЕКІТКЕН ТІЗБЕГЕ СӘЙКЕС ХАЛЫҚАРАЛЫҚ ДЕҢГЕЙДЕ ОЛИМПИАДАЛАРДЫҢ, КОНКУРСТАРДЫҢ, ЖАРЫСТАРДЫҢ ЖЕҢІМПАЗДАРЫН НЕМЕСЕ ЖҮЛДЕГЕРЛЕРІН ДАЙЫНДАҒАН АДАМДАР;</a:t>
            </a:r>
            <a:endParaRPr lang="ru-RU" sz="1400" dirty="0">
              <a:latin typeface="Cambria" panose="02040503050406030204" pitchFamily="18" charset="0"/>
              <a:ea typeface="Cambria" panose="02040503050406030204" pitchFamily="18" charset="0"/>
            </a:endParaRPr>
          </a:p>
          <a:p>
            <a:pPr marL="285750" indent="-285750" algn="just">
              <a:spcAft>
                <a:spcPts val="0"/>
              </a:spcAft>
              <a:buFont typeface="Wingdings" panose="05000000000000000000" pitchFamily="2" charset="2"/>
              <a:buChar char="q"/>
            </a:pPr>
            <a:r>
              <a:rPr lang="en-US" sz="1400" dirty="0" smtClean="0">
                <a:solidFill>
                  <a:srgbClr val="000000"/>
                </a:solidFill>
                <a:latin typeface="Cambria" panose="02040503050406030204" pitchFamily="18" charset="0"/>
                <a:ea typeface="Cambria" panose="02040503050406030204" pitchFamily="18" charset="0"/>
              </a:rPr>
              <a:t>БІЛІМ БЕРУ САЛАСЫНДАҒЫ УӘКІЛЕТТІ ОРГАН БЕКІТКЕН ТІЗБЕГЕ СӘЙКЕС ХАЛЫҚАРАЛЫҚ КӘСІБИ ШЕБЕРЛІК КОНКУРСТАРЫНЫҢ ЖЕҢІМПАЗДАРЫ НЕМЕСЕ ЖҮЛДЕГЕРЛЕРІ БОЛЫП ТАБЫЛАТЫН ТҰЛҒАЛАР;</a:t>
            </a:r>
            <a:endParaRPr lang="ru-RU" sz="1400" dirty="0">
              <a:latin typeface="Cambria" panose="02040503050406030204" pitchFamily="18" charset="0"/>
              <a:ea typeface="Cambria" panose="02040503050406030204" pitchFamily="18" charset="0"/>
            </a:endParaRPr>
          </a:p>
          <a:p>
            <a:pPr marL="285750" indent="-285750" algn="just">
              <a:spcAft>
                <a:spcPts val="0"/>
              </a:spcAft>
              <a:buFont typeface="Wingdings" panose="05000000000000000000" pitchFamily="2" charset="2"/>
              <a:buChar char="q"/>
            </a:pPr>
            <a:r>
              <a:rPr lang="en-US" sz="1400" dirty="0" smtClean="0">
                <a:solidFill>
                  <a:srgbClr val="000000"/>
                </a:solidFill>
                <a:latin typeface="Cambria" panose="02040503050406030204" pitchFamily="18" charset="0"/>
                <a:ea typeface="Cambria" panose="02040503050406030204" pitchFamily="18" charset="0"/>
              </a:rPr>
              <a:t>Ы.АЛТЫНСАРИН АТЫНДАҒЫ ҰЛТТЫҚ БІЛІМ АКАДЕМИЯСЫ ЖАНЫНДАҒЫ РЕСПУБЛИКАЛЫҚ ОҚУ-ӘДІСТЕМЕЛІК КЕҢЕСТЕ НЕМЕСЕ ТЕХНИКАЛЫҚ ЖӘНЕ КӘСІПТІК БІЛІМ ДЕПАРТАМЕНТІ ЖАНЫНДАҒЫ РЕСПУБЛИКАЛЫҚ ОҚУ-ӘДІСТЕМЕЛІК КЕҢЕСТЕ МАҚҰЛДАНҒАН АВТОРЛЫҚ БАҒДАРЛАМАЛАРДЫ ӘЗІРЛЕГЕН АДАМДАР;</a:t>
            </a:r>
            <a:endParaRPr lang="ru-RU" sz="1400" dirty="0">
              <a:latin typeface="Cambria" panose="02040503050406030204" pitchFamily="18" charset="0"/>
              <a:ea typeface="Cambria" panose="02040503050406030204" pitchFamily="18" charset="0"/>
            </a:endParaRPr>
          </a:p>
          <a:p>
            <a:pPr marL="285750" indent="-285750" algn="just">
              <a:spcAft>
                <a:spcPts val="0"/>
              </a:spcAft>
              <a:buFont typeface="Wingdings" panose="05000000000000000000" pitchFamily="2" charset="2"/>
              <a:buChar char="q"/>
            </a:pPr>
            <a:r>
              <a:rPr lang="en-US" sz="1400" dirty="0" smtClean="0">
                <a:solidFill>
                  <a:srgbClr val="000000"/>
                </a:solidFill>
                <a:latin typeface="Cambria" panose="02040503050406030204" pitchFamily="18" charset="0"/>
                <a:ea typeface="Cambria" panose="02040503050406030204" pitchFamily="18" charset="0"/>
              </a:rPr>
              <a:t>БІЛІМ БЕРУ САЛАСЫНДАҒЫ УӘКІЛЕТТІ ОРГАН БЕКІТКЕН ОҚУЛЫҚТАРДЫҢ, ОҚУ-ӘДІСТЕМЕЛІК КЕШЕНДЕР МЕН ОҚУ-ӘДІСТЕМЕЛІК ҚҰРАЛДАРДЫҢ ТІЗБЕСІНЕ ЕНГІЗІЛГЕН БАСЫП ШЫҒАРЫЛҒАН ОҚУЛЫҚТАРДЫҢ, ОҚУ-ӘДІСТЕМЕЛІК ҚҰРАЛДАРДЫҢ АВТОРЛАРЫ (ТЕҢ АВТОРЛАРЫ) БОЛЫП ТАБЫЛАТЫН АДАМДАР;</a:t>
            </a:r>
            <a:endParaRPr lang="ru-RU" sz="1400" dirty="0">
              <a:latin typeface="Cambria" panose="02040503050406030204" pitchFamily="18" charset="0"/>
              <a:ea typeface="Cambria" panose="02040503050406030204" pitchFamily="18" charset="0"/>
            </a:endParaRPr>
          </a:p>
          <a:p>
            <a:pPr marL="285750" indent="-285750" algn="just">
              <a:spcAft>
                <a:spcPts val="0"/>
              </a:spcAft>
              <a:buFont typeface="Wingdings" panose="05000000000000000000" pitchFamily="2" charset="2"/>
              <a:buChar char="q"/>
            </a:pPr>
            <a:r>
              <a:rPr lang="en-US" sz="1400" dirty="0" smtClean="0">
                <a:solidFill>
                  <a:srgbClr val="000000"/>
                </a:solidFill>
                <a:latin typeface="Cambria" panose="02040503050406030204" pitchFamily="18" charset="0"/>
                <a:ea typeface="Cambria" panose="02040503050406030204" pitchFamily="18" charset="0"/>
              </a:rPr>
              <a:t>ЕЛІМІЗДІҢ ТЕЛЕВИДЕНИЕСІНДЕ ТРАНСЛЯЦИЯЛАУ ҮШІН ЕНГІЗІЛГЕН БЕЙНЕ -, ТЕЛЕСАБАҚ ДАЙЫНДАУҒА ҚАТЫСҚАН АДАМДАР;</a:t>
            </a:r>
            <a:endParaRPr lang="ru-RU" sz="1400" dirty="0">
              <a:latin typeface="Cambria" panose="02040503050406030204" pitchFamily="18" charset="0"/>
              <a:ea typeface="Cambria" panose="02040503050406030204" pitchFamily="18" charset="0"/>
            </a:endParaRPr>
          </a:p>
          <a:p>
            <a:pPr marL="285750" indent="-285750" algn="just">
              <a:spcAft>
                <a:spcPts val="0"/>
              </a:spcAft>
              <a:buFont typeface="Wingdings" panose="05000000000000000000" pitchFamily="2" charset="2"/>
              <a:buChar char="q"/>
            </a:pPr>
            <a:r>
              <a:rPr lang="en-US" sz="1400" dirty="0" smtClean="0">
                <a:solidFill>
                  <a:srgbClr val="000000"/>
                </a:solidFill>
                <a:latin typeface="Cambria" panose="02040503050406030204" pitchFamily="18" charset="0"/>
                <a:ea typeface="Cambria" panose="02040503050406030204" pitchFamily="18" charset="0"/>
              </a:rPr>
              <a:t>БІЛІМ БЕРУ МАЗМҰНЫН САРАПТАУ РЕСПУБЛИКАЛЫҚ ҒЫЛЫМИ-ПРАКТИКАЛЫҚ ОРТАЛЫҒЫНЫҢ "САРАПШЫЛАРДЫҢ ЭЛЕКТРОНДЫҚ БАЗАСЫНА" СӘЙКЕС НЕМЕСЕ ТЕХНИКАЛЫҚ ЖӘНЕ КӘСІПТІК БІЛІМ ДЕПАРТАМЕНТІ ЖАНЫНДАҒЫ РЕСПУБЛИКАЛЫҚ ОҚУ-ӘДІСТЕМЕЛІК КЕҢЕС ҰСЫНҒАН ОҚУЛЫҚТАРДЫ, ОҚУ-ӘДІСТЕМЕЛІК КЕШЕНДЕР МЕН ОҚУ-ӘДІСТЕМЕЛІК ҚҰРАЛДАРДЫ САРАПТАУ ЖӨНІНДЕГІ САРАПШЫЛАРДЫҢ ҚҰРАМЫНА КІРЕТІН АДАМДАР;</a:t>
            </a:r>
            <a:endParaRPr lang="ru-RU" sz="1400" dirty="0">
              <a:latin typeface="Cambria" panose="02040503050406030204" pitchFamily="18" charset="0"/>
              <a:ea typeface="Cambria" panose="02040503050406030204" pitchFamily="18" charset="0"/>
            </a:endParaRPr>
          </a:p>
          <a:p>
            <a:pPr marL="285750" indent="-285750" algn="just">
              <a:spcAft>
                <a:spcPts val="0"/>
              </a:spcAft>
              <a:buFont typeface="Wingdings" panose="05000000000000000000" pitchFamily="2" charset="2"/>
              <a:buChar char="q"/>
            </a:pPr>
            <a:r>
              <a:rPr lang="en-US" sz="1400" dirty="0" smtClean="0">
                <a:solidFill>
                  <a:srgbClr val="000000"/>
                </a:solidFill>
                <a:latin typeface="Cambria" panose="02040503050406030204" pitchFamily="18" charset="0"/>
                <a:ea typeface="Cambria" panose="02040503050406030204" pitchFamily="18" charset="0"/>
              </a:rPr>
              <a:t>ҒЫЛЫМ КАНДИДАТЫ/ДОКТОРЫ НЕМЕСЕ PHD ДОКТОРЫ ҒЫЛЫМИ ДӘРЕЖЕСІ ЖӘНЕ КЕМІНДЕ БЕС ЖЫЛ ПЕДАГОГИКАЛЫҚ ЖҰМЫС ӨТІЛІ БАР ТҰЛҒАЛАР;</a:t>
            </a:r>
            <a:endParaRPr lang="ru-RU" sz="1400" dirty="0">
              <a:latin typeface="Cambria" panose="02040503050406030204" pitchFamily="18" charset="0"/>
              <a:ea typeface="Cambria" panose="02040503050406030204" pitchFamily="18" charset="0"/>
            </a:endParaRPr>
          </a:p>
          <a:p>
            <a:pPr marL="285750" indent="-285750" algn="just">
              <a:spcAft>
                <a:spcPts val="0"/>
              </a:spcAft>
              <a:buFont typeface="Wingdings" panose="05000000000000000000" pitchFamily="2" charset="2"/>
              <a:buChar char="q"/>
            </a:pPr>
            <a:r>
              <a:rPr lang="en-US" sz="1400" dirty="0" smtClean="0">
                <a:solidFill>
                  <a:srgbClr val="000000"/>
                </a:solidFill>
                <a:latin typeface="Cambria" panose="02040503050406030204" pitchFamily="18" charset="0"/>
                <a:ea typeface="Cambria" panose="02040503050406030204" pitchFamily="18" charset="0"/>
              </a:rPr>
              <a:t>ҚАЗАҚСТАН РЕСПУБЛИКАСЫНЫҢ "ҮЗДІК ПЕДАГОГ" АТАҒЫНА ИЕ БОЛҒАН АДАМДАР;</a:t>
            </a:r>
            <a:endParaRPr lang="ru-RU" sz="1400" dirty="0">
              <a:latin typeface="Cambria" panose="02040503050406030204" pitchFamily="18" charset="0"/>
              <a:ea typeface="Cambria" panose="02040503050406030204" pitchFamily="18" charset="0"/>
            </a:endParaRPr>
          </a:p>
          <a:p>
            <a:pPr marL="285750" indent="-285750" algn="just">
              <a:spcAft>
                <a:spcPts val="0"/>
              </a:spcAft>
              <a:buFont typeface="Wingdings" panose="05000000000000000000" pitchFamily="2" charset="2"/>
              <a:buChar char="q"/>
            </a:pPr>
            <a:r>
              <a:rPr lang="en-US" sz="1400" dirty="0" smtClean="0">
                <a:solidFill>
                  <a:srgbClr val="000000"/>
                </a:solidFill>
                <a:latin typeface="Cambria" panose="02040503050406030204" pitchFamily="18" charset="0"/>
                <a:ea typeface="Cambria" panose="02040503050406030204" pitchFamily="18" charset="0"/>
              </a:rPr>
              <a:t>"ҚАЗАҚСТАН МҰҒАЛІМІ" ҰЛТТЫҚ СЫЙЛЫҒЫНЫҢ ҚАТЫСУШЫСЫ НЕМЕСЕ ЖҮЛДЕГЕРІ НЕМЕСЕ ЖЕҢІМПАЗЫ БОЛЫП ТАБЫЛАТЫН АДАМДАР;</a:t>
            </a:r>
            <a:endParaRPr lang="ru-RU" sz="1400" dirty="0">
              <a:latin typeface="Cambria" panose="02040503050406030204" pitchFamily="18" charset="0"/>
              <a:ea typeface="Cambria" panose="02040503050406030204" pitchFamily="18" charset="0"/>
            </a:endParaRPr>
          </a:p>
          <a:p>
            <a:pPr marL="285750" indent="-285750" algn="just">
              <a:spcAft>
                <a:spcPts val="0"/>
              </a:spcAft>
              <a:buFont typeface="Wingdings" panose="05000000000000000000" pitchFamily="2" charset="2"/>
              <a:buChar char="q"/>
            </a:pPr>
            <a:r>
              <a:rPr lang="en-US" sz="1400" dirty="0" smtClean="0">
                <a:solidFill>
                  <a:srgbClr val="000000"/>
                </a:solidFill>
                <a:latin typeface="Cambria" panose="02040503050406030204" pitchFamily="18" charset="0"/>
                <a:ea typeface="Cambria" panose="02040503050406030204" pitchFamily="18" charset="0"/>
              </a:rPr>
              <a:t>УОРЛД СКИЛС (WORLDSKILLS) ХАЛЫҚАРАЛЫҚ ЧЕМПИОНАТТАРЫНЫҢ ЖЕҢІМПАЗДАРЫН НЕМЕСЕ ЖҮЛДЕГЕРЛЕРІН ДАЙЫНДАҒАН АДАМДАР</a:t>
            </a:r>
            <a:endParaRPr lang="ru-RU" sz="1400" dirty="0">
              <a:effectLst/>
              <a:latin typeface="Cambria" panose="02040503050406030204" pitchFamily="18" charset="0"/>
              <a:ea typeface="Cambria" panose="02040503050406030204" pitchFamily="18" charset="0"/>
            </a:endParaRPr>
          </a:p>
        </p:txBody>
      </p:sp>
      <p:sp>
        <p:nvSpPr>
          <p:cNvPr id="14" name="Прямоугольник 13"/>
          <p:cNvSpPr/>
          <p:nvPr/>
        </p:nvSpPr>
        <p:spPr>
          <a:xfrm>
            <a:off x="1519018" y="183871"/>
            <a:ext cx="9452519" cy="400110"/>
          </a:xfrm>
          <a:prstGeom prst="rect">
            <a:avLst/>
          </a:prstGeom>
        </p:spPr>
        <p:txBody>
          <a:bodyPr wrap="square">
            <a:spAutoFit/>
          </a:bodyPr>
          <a:lstStyle/>
          <a:p>
            <a:r>
              <a:rPr lang="en-US" sz="2000" b="1" dirty="0" smtClean="0">
                <a:solidFill>
                  <a:schemeClr val="bg1"/>
                </a:solidFill>
                <a:latin typeface="Cambria" panose="02040503050406030204" pitchFamily="18" charset="0"/>
                <a:ea typeface="Cambria" panose="02040503050406030204" pitchFamily="18" charset="0"/>
              </a:rPr>
              <a:t>ПЕДАГОГТЕРДІ АТТЕСТАТТАУДАН ӨТКІЗУ ҚАҒИДАЛАРЫ МЕН ШАРТТАРЫ</a:t>
            </a:r>
            <a:endParaRPr lang="ru-RU" sz="2000"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28737557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Прямоугольник 26"/>
          <p:cNvSpPr/>
          <p:nvPr/>
        </p:nvSpPr>
        <p:spPr>
          <a:xfrm>
            <a:off x="1519018" y="183871"/>
            <a:ext cx="9452519" cy="400110"/>
          </a:xfrm>
          <a:prstGeom prst="rect">
            <a:avLst/>
          </a:prstGeom>
        </p:spPr>
        <p:txBody>
          <a:bodyPr wrap="square">
            <a:spAutoFit/>
          </a:bodyPr>
          <a:lstStyle/>
          <a:p>
            <a:r>
              <a:rPr lang="en-US" sz="2000" b="1" dirty="0" smtClean="0">
                <a:solidFill>
                  <a:schemeClr val="bg1"/>
                </a:solidFill>
                <a:latin typeface="Cambria" panose="02040503050406030204" pitchFamily="18" charset="0"/>
                <a:ea typeface="Cambria" panose="02040503050406030204" pitchFamily="18" charset="0"/>
              </a:rPr>
              <a:t>ПЕДАГОГТЕРДІ АТТЕСТАТТАУДАН ӨТКІЗУ ҚАҒИДАЛАРЫ МЕН ШАРТТАРЫ</a:t>
            </a:r>
            <a:endParaRPr lang="ru-RU" sz="2000" dirty="0">
              <a:solidFill>
                <a:schemeClr val="bg1"/>
              </a:solidFill>
              <a:latin typeface="Cambria" panose="02040503050406030204" pitchFamily="18" charset="0"/>
              <a:ea typeface="Cambria" panose="02040503050406030204" pitchFamily="18" charset="0"/>
            </a:endParaRPr>
          </a:p>
        </p:txBody>
      </p:sp>
      <p:sp>
        <p:nvSpPr>
          <p:cNvPr id="5" name="Прямоугольник 4"/>
          <p:cNvSpPr/>
          <p:nvPr/>
        </p:nvSpPr>
        <p:spPr>
          <a:xfrm>
            <a:off x="534838" y="914400"/>
            <a:ext cx="11136702" cy="276999"/>
          </a:xfrm>
          <a:prstGeom prst="rect">
            <a:avLst/>
          </a:prstGeom>
        </p:spPr>
        <p:txBody>
          <a:bodyPr wrap="square">
            <a:spAutoFit/>
          </a:bodyPr>
          <a:lstStyle/>
          <a:p>
            <a:r>
              <a:rPr lang="en-US" sz="1200" b="1" dirty="0" err="1">
                <a:solidFill>
                  <a:srgbClr val="000000"/>
                </a:solidFill>
                <a:latin typeface="Times New Roman" panose="02020603050405020304" pitchFamily="18" charset="0"/>
                <a:ea typeface="Times New Roman" panose="02020603050405020304" pitchFamily="18" charset="0"/>
              </a:rPr>
              <a:t>Біліктілік</a:t>
            </a:r>
            <a:r>
              <a:rPr lang="en-US" sz="1200" b="1" dirty="0">
                <a:solidFill>
                  <a:srgbClr val="000000"/>
                </a:solidFill>
                <a:latin typeface="Times New Roman" panose="02020603050405020304" pitchFamily="18" charset="0"/>
                <a:ea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rPr>
              <a:t>санатын</a:t>
            </a:r>
            <a:r>
              <a:rPr lang="en-US" sz="1200" b="1" dirty="0">
                <a:solidFill>
                  <a:srgbClr val="000000"/>
                </a:solidFill>
                <a:latin typeface="Times New Roman" panose="02020603050405020304" pitchFamily="18" charset="0"/>
                <a:ea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rPr>
              <a:t>беруге</a:t>
            </a:r>
            <a:r>
              <a:rPr lang="en-US" sz="1200" b="1" dirty="0">
                <a:solidFill>
                  <a:srgbClr val="000000"/>
                </a:solidFill>
                <a:latin typeface="Times New Roman" panose="02020603050405020304" pitchFamily="18" charset="0"/>
                <a:ea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rPr>
              <a:t>растауға</a:t>
            </a:r>
            <a:r>
              <a:rPr lang="en-US" sz="1200" b="1" dirty="0">
                <a:solidFill>
                  <a:srgbClr val="000000"/>
                </a:solidFill>
                <a:latin typeface="Times New Roman" panose="02020603050405020304" pitchFamily="18" charset="0"/>
                <a:ea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rPr>
              <a:t>техникалық</a:t>
            </a:r>
            <a:r>
              <a:rPr lang="en-US" sz="1200" b="1" dirty="0">
                <a:solidFill>
                  <a:srgbClr val="000000"/>
                </a:solidFill>
                <a:latin typeface="Times New Roman" panose="02020603050405020304" pitchFamily="18" charset="0"/>
                <a:ea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rPr>
              <a:t>және</a:t>
            </a:r>
            <a:r>
              <a:rPr lang="en-US" sz="1200" b="1" dirty="0">
                <a:solidFill>
                  <a:srgbClr val="000000"/>
                </a:solidFill>
                <a:latin typeface="Times New Roman" panose="02020603050405020304" pitchFamily="18" charset="0"/>
                <a:ea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rPr>
              <a:t>кәсіптік</a:t>
            </a:r>
            <a:r>
              <a:rPr lang="en-US" sz="1200" b="1" dirty="0">
                <a:solidFill>
                  <a:srgbClr val="000000"/>
                </a:solidFill>
                <a:latin typeface="Times New Roman" panose="02020603050405020304" pitchFamily="18" charset="0"/>
                <a:ea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rPr>
              <a:t>орта</a:t>
            </a:r>
            <a:r>
              <a:rPr lang="en-US" sz="1200" b="1" dirty="0">
                <a:solidFill>
                  <a:srgbClr val="000000"/>
                </a:solidFill>
                <a:latin typeface="Times New Roman" panose="02020603050405020304" pitchFamily="18" charset="0"/>
                <a:ea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rPr>
              <a:t>білімнен</a:t>
            </a:r>
            <a:r>
              <a:rPr lang="en-US" sz="1200" b="1" dirty="0">
                <a:solidFill>
                  <a:srgbClr val="000000"/>
                </a:solidFill>
                <a:latin typeface="Times New Roman" panose="02020603050405020304" pitchFamily="18" charset="0"/>
                <a:ea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rPr>
              <a:t>кейінгі</a:t>
            </a:r>
            <a:r>
              <a:rPr lang="en-US" sz="1200" b="1" dirty="0">
                <a:solidFill>
                  <a:srgbClr val="000000"/>
                </a:solidFill>
                <a:latin typeface="Times New Roman" panose="02020603050405020304" pitchFamily="18" charset="0"/>
                <a:ea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rPr>
              <a:t>білім</a:t>
            </a:r>
            <a:r>
              <a:rPr lang="en-US" sz="1200" b="1" dirty="0">
                <a:solidFill>
                  <a:srgbClr val="000000"/>
                </a:solidFill>
                <a:latin typeface="Times New Roman" panose="02020603050405020304" pitchFamily="18" charset="0"/>
                <a:ea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rPr>
              <a:t>беру</a:t>
            </a:r>
            <a:r>
              <a:rPr lang="en-US" sz="1200" b="1" dirty="0">
                <a:solidFill>
                  <a:srgbClr val="000000"/>
                </a:solidFill>
                <a:latin typeface="Times New Roman" panose="02020603050405020304" pitchFamily="18" charset="0"/>
                <a:ea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rPr>
              <a:t>ұйымдары</a:t>
            </a:r>
            <a:r>
              <a:rPr lang="en-US" sz="1200" b="1" dirty="0">
                <a:solidFill>
                  <a:srgbClr val="000000"/>
                </a:solidFill>
                <a:latin typeface="Times New Roman" panose="02020603050405020304" pitchFamily="18" charset="0"/>
                <a:ea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rPr>
              <a:t>педагогінің</a:t>
            </a:r>
            <a:r>
              <a:rPr lang="en-US" sz="1200" b="1" dirty="0">
                <a:solidFill>
                  <a:srgbClr val="000000"/>
                </a:solidFill>
                <a:latin typeface="Times New Roman" panose="02020603050405020304" pitchFamily="18" charset="0"/>
                <a:ea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rPr>
              <a:t>портфолиосын</a:t>
            </a:r>
            <a:r>
              <a:rPr lang="en-US" sz="1200" b="1" dirty="0">
                <a:solidFill>
                  <a:srgbClr val="000000"/>
                </a:solidFill>
                <a:latin typeface="Times New Roman" panose="02020603050405020304" pitchFamily="18" charset="0"/>
                <a:ea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rPr>
              <a:t>бағалау</a:t>
            </a:r>
            <a:r>
              <a:rPr lang="en-US" sz="1200" b="1" dirty="0">
                <a:solidFill>
                  <a:srgbClr val="000000"/>
                </a:solidFill>
                <a:latin typeface="Times New Roman" panose="02020603050405020304" pitchFamily="18" charset="0"/>
                <a:ea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rPr>
              <a:t>критерийлері</a:t>
            </a:r>
            <a:endParaRPr lang="ru-RU" sz="1200" dirty="0"/>
          </a:p>
        </p:txBody>
      </p:sp>
      <p:graphicFrame>
        <p:nvGraphicFramePr>
          <p:cNvPr id="6" name="Таблица 5"/>
          <p:cNvGraphicFramePr>
            <a:graphicFrameLocks noGrp="1"/>
          </p:cNvGraphicFramePr>
          <p:nvPr>
            <p:extLst/>
          </p:nvPr>
        </p:nvGraphicFramePr>
        <p:xfrm>
          <a:off x="336431" y="1330183"/>
          <a:ext cx="11430000" cy="4778668"/>
        </p:xfrm>
        <a:graphic>
          <a:graphicData uri="http://schemas.openxmlformats.org/drawingml/2006/table">
            <a:tbl>
              <a:tblPr firstRow="1" firstCol="1" bandRow="1">
                <a:tableStyleId>{5C22544A-7EE6-4342-B048-85BDC9FD1C3A}</a:tableStyleId>
              </a:tblPr>
              <a:tblGrid>
                <a:gridCol w="1832757">
                  <a:extLst>
                    <a:ext uri="{9D8B030D-6E8A-4147-A177-3AD203B41FA5}">
                      <a16:colId xmlns:a16="http://schemas.microsoft.com/office/drawing/2014/main" xmlns="" val="20000"/>
                    </a:ext>
                  </a:extLst>
                </a:gridCol>
                <a:gridCol w="1832757">
                  <a:extLst>
                    <a:ext uri="{9D8B030D-6E8A-4147-A177-3AD203B41FA5}">
                      <a16:colId xmlns:a16="http://schemas.microsoft.com/office/drawing/2014/main" xmlns="" val="20001"/>
                    </a:ext>
                  </a:extLst>
                </a:gridCol>
                <a:gridCol w="2990668">
                  <a:extLst>
                    <a:ext uri="{9D8B030D-6E8A-4147-A177-3AD203B41FA5}">
                      <a16:colId xmlns:a16="http://schemas.microsoft.com/office/drawing/2014/main" xmlns="" val="20002"/>
                    </a:ext>
                  </a:extLst>
                </a:gridCol>
                <a:gridCol w="2990668">
                  <a:extLst>
                    <a:ext uri="{9D8B030D-6E8A-4147-A177-3AD203B41FA5}">
                      <a16:colId xmlns:a16="http://schemas.microsoft.com/office/drawing/2014/main" xmlns="" val="20003"/>
                    </a:ext>
                  </a:extLst>
                </a:gridCol>
                <a:gridCol w="1783150">
                  <a:extLst>
                    <a:ext uri="{9D8B030D-6E8A-4147-A177-3AD203B41FA5}">
                      <a16:colId xmlns:a16="http://schemas.microsoft.com/office/drawing/2014/main" xmlns="" val="20004"/>
                    </a:ext>
                  </a:extLst>
                </a:gridCol>
              </a:tblGrid>
              <a:tr h="205650">
                <a:tc rowSpan="2">
                  <a:txBody>
                    <a:bodyPr/>
                    <a:lstStyle/>
                    <a:p>
                      <a:pPr marL="12700" algn="just">
                        <a:lnSpc>
                          <a:spcPct val="115000"/>
                        </a:lnSpc>
                        <a:spcAft>
                          <a:spcPts val="100"/>
                        </a:spcAft>
                      </a:pPr>
                      <a:r>
                        <a:rPr lang="en-US" sz="1100" dirty="0" err="1">
                          <a:solidFill>
                            <a:schemeClr val="tx1"/>
                          </a:solidFill>
                          <a:effectLst/>
                          <a:latin typeface="Times New Roman" panose="02020603050405020304" pitchFamily="18" charset="0"/>
                          <a:cs typeface="Times New Roman" panose="02020603050405020304" pitchFamily="18" charset="0"/>
                        </a:rPr>
                        <a:t>Бағалау</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критерийлері</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gridSpan="4">
                  <a:txBody>
                    <a:bodyPr/>
                    <a:lstStyle/>
                    <a:p>
                      <a:pPr marL="12700" algn="just">
                        <a:lnSpc>
                          <a:spcPct val="115000"/>
                        </a:lnSpc>
                        <a:spcAft>
                          <a:spcPts val="100"/>
                        </a:spcAft>
                      </a:pPr>
                      <a:r>
                        <a:rPr lang="en-US" sz="1100">
                          <a:solidFill>
                            <a:schemeClr val="tx1"/>
                          </a:solidFill>
                          <a:effectLst/>
                          <a:latin typeface="Times New Roman" panose="02020603050405020304" pitchFamily="18" charset="0"/>
                          <a:cs typeface="Times New Roman" panose="02020603050405020304" pitchFamily="18" charset="0"/>
                        </a:rPr>
                        <a:t>Біліктілік санаты</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0"/>
                  </a:ext>
                </a:extLst>
              </a:tr>
              <a:tr h="205650">
                <a:tc vMerge="1">
                  <a:txBody>
                    <a:bodyPr/>
                    <a:lstStyle/>
                    <a:p>
                      <a:endParaRPr lang="ru-RU"/>
                    </a:p>
                  </a:txBody>
                  <a:tcPr/>
                </a:tc>
                <a:tc>
                  <a:txBody>
                    <a:bodyPr/>
                    <a:lstStyle/>
                    <a:p>
                      <a:pPr marL="12700" algn="just">
                        <a:lnSpc>
                          <a:spcPct val="115000"/>
                        </a:lnSpc>
                        <a:spcAft>
                          <a:spcPts val="100"/>
                        </a:spcAft>
                      </a:pPr>
                      <a:r>
                        <a:rPr lang="en-US" sz="1100">
                          <a:solidFill>
                            <a:schemeClr val="tx1"/>
                          </a:solidFill>
                          <a:effectLst/>
                          <a:latin typeface="Times New Roman" panose="02020603050405020304" pitchFamily="18" charset="0"/>
                          <a:cs typeface="Times New Roman" panose="02020603050405020304" pitchFamily="18" charset="0"/>
                        </a:rPr>
                        <a:t>Педагог-модератор</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100">
                          <a:solidFill>
                            <a:schemeClr val="tx1"/>
                          </a:solidFill>
                          <a:effectLst/>
                          <a:latin typeface="Times New Roman" panose="02020603050405020304" pitchFamily="18" charset="0"/>
                          <a:cs typeface="Times New Roman" panose="02020603050405020304" pitchFamily="18" charset="0"/>
                        </a:rPr>
                        <a:t>Педагог-сарапшы</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100">
                          <a:solidFill>
                            <a:schemeClr val="tx1"/>
                          </a:solidFill>
                          <a:effectLst/>
                          <a:latin typeface="Times New Roman" panose="02020603050405020304" pitchFamily="18" charset="0"/>
                          <a:cs typeface="Times New Roman" panose="02020603050405020304" pitchFamily="18" charset="0"/>
                        </a:rPr>
                        <a:t>Педагог-зерттеуші</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100">
                          <a:solidFill>
                            <a:schemeClr val="tx1"/>
                          </a:solidFill>
                          <a:effectLst/>
                          <a:latin typeface="Times New Roman" panose="02020603050405020304" pitchFamily="18" charset="0"/>
                          <a:cs typeface="Times New Roman" panose="02020603050405020304" pitchFamily="18" charset="0"/>
                        </a:rPr>
                        <a:t>Педагог-шебер</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xmlns="" val="10001"/>
                  </a:ext>
                </a:extLst>
              </a:tr>
              <a:tr h="1582825">
                <a:tc>
                  <a:txBody>
                    <a:bodyPr/>
                    <a:lstStyle/>
                    <a:p>
                      <a:pPr marL="12700" algn="just">
                        <a:lnSpc>
                          <a:spcPct val="115000"/>
                        </a:lnSpc>
                        <a:spcAft>
                          <a:spcPts val="100"/>
                        </a:spcAft>
                      </a:pPr>
                      <a:r>
                        <a:rPr lang="en-US" sz="1100">
                          <a:solidFill>
                            <a:schemeClr val="tx1"/>
                          </a:solidFill>
                          <a:effectLst/>
                          <a:latin typeface="Times New Roman" panose="02020603050405020304" pitchFamily="18" charset="0"/>
                          <a:cs typeface="Times New Roman" panose="02020603050405020304" pitchFamily="18" charset="0"/>
                        </a:rPr>
                        <a:t>Білім алушылардың соңғы үш жылдағы білім сапасы. Білім алушылардың (студенттердің) білім сапасының динамикасын ескере отырып (семестр/ жыл)</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100">
                          <a:solidFill>
                            <a:schemeClr val="tx1"/>
                          </a:solidFill>
                          <a:effectLst/>
                          <a:latin typeface="Times New Roman" panose="02020603050405020304" pitchFamily="18" charset="0"/>
                          <a:cs typeface="Times New Roman" panose="02020603050405020304" pitchFamily="18" charset="0"/>
                        </a:rPr>
                        <a:t>Білім сапасының өсу динамикасы-3%</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100" dirty="0" err="1">
                          <a:solidFill>
                            <a:schemeClr val="tx1"/>
                          </a:solidFill>
                          <a:effectLst/>
                          <a:latin typeface="Times New Roman" panose="02020603050405020304" pitchFamily="18" charset="0"/>
                          <a:cs typeface="Times New Roman" panose="02020603050405020304" pitchFamily="18" charset="0"/>
                        </a:rPr>
                        <a:t>Білім</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сапасының</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өсу</a:t>
                      </a:r>
                      <a:r>
                        <a:rPr lang="en-US" sz="1100" dirty="0">
                          <a:solidFill>
                            <a:schemeClr val="tx1"/>
                          </a:solidFill>
                          <a:effectLst/>
                          <a:latin typeface="Times New Roman" panose="02020603050405020304" pitchFamily="18" charset="0"/>
                          <a:cs typeface="Times New Roman" panose="02020603050405020304" pitchFamily="18" charset="0"/>
                        </a:rPr>
                        <a:t> динамикасы-4%</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100" dirty="0" err="1">
                          <a:solidFill>
                            <a:schemeClr val="tx1"/>
                          </a:solidFill>
                          <a:effectLst/>
                          <a:latin typeface="Times New Roman" panose="02020603050405020304" pitchFamily="18" charset="0"/>
                          <a:cs typeface="Times New Roman" panose="02020603050405020304" pitchFamily="18" charset="0"/>
                        </a:rPr>
                        <a:t>Білім</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сапасының</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өсу</a:t>
                      </a:r>
                      <a:r>
                        <a:rPr lang="en-US" sz="1100" dirty="0">
                          <a:solidFill>
                            <a:schemeClr val="tx1"/>
                          </a:solidFill>
                          <a:effectLst/>
                          <a:latin typeface="Times New Roman" panose="02020603050405020304" pitchFamily="18" charset="0"/>
                          <a:cs typeface="Times New Roman" panose="02020603050405020304" pitchFamily="18" charset="0"/>
                        </a:rPr>
                        <a:t> динамикасы-5%</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100">
                          <a:solidFill>
                            <a:schemeClr val="tx1"/>
                          </a:solidFill>
                          <a:effectLst/>
                          <a:latin typeface="Times New Roman" panose="02020603050405020304" pitchFamily="18" charset="0"/>
                          <a:cs typeface="Times New Roman" panose="02020603050405020304" pitchFamily="18" charset="0"/>
                        </a:rPr>
                        <a:t>Білім сапасының өсу динамикасы-6%</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xmlns="" val="10002"/>
                  </a:ext>
                </a:extLst>
              </a:tr>
              <a:tr h="1779564">
                <a:tc>
                  <a:txBody>
                    <a:bodyPr/>
                    <a:lstStyle/>
                    <a:p>
                      <a:pPr marL="12700" algn="just">
                        <a:lnSpc>
                          <a:spcPct val="115000"/>
                        </a:lnSpc>
                        <a:spcAft>
                          <a:spcPts val="100"/>
                        </a:spcAft>
                      </a:pPr>
                      <a:r>
                        <a:rPr lang="en-US" sz="1100">
                          <a:solidFill>
                            <a:schemeClr val="tx1"/>
                          </a:solidFill>
                          <a:effectLst/>
                          <a:latin typeface="Times New Roman" panose="02020603050405020304" pitchFamily="18" charset="0"/>
                          <a:cs typeface="Times New Roman" panose="02020603050405020304" pitchFamily="18" charset="0"/>
                        </a:rPr>
                        <a:t>Оқыту сапасы1</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100">
                          <a:solidFill>
                            <a:schemeClr val="tx1"/>
                          </a:solidFill>
                          <a:effectLst/>
                          <a:latin typeface="Times New Roman" panose="02020603050405020304" pitchFamily="18" charset="0"/>
                          <a:cs typeface="Times New Roman" panose="02020603050405020304" pitchFamily="18" charset="0"/>
                        </a:rPr>
                        <a:t>Ұзақтығы кемінде 15 минут сабақтың бейне жазбасы, білім беру ұйымы басшысының орынбасары мен басшысының талдауы бар сабақтарды бақылау парақтары (бар болса кемінде 2)</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100">
                          <a:solidFill>
                            <a:schemeClr val="tx1"/>
                          </a:solidFill>
                          <a:effectLst/>
                          <a:latin typeface="Times New Roman" panose="02020603050405020304" pitchFamily="18" charset="0"/>
                          <a:cs typeface="Times New Roman" panose="02020603050405020304" pitchFamily="18" charset="0"/>
                        </a:rPr>
                        <a:t>Ұзақтығы кемінде 15 минут сабақтың бейне жазбасы, білім беру ұйымы басшысының орынбасары мен басшысының талдауы бар сабақтарды бақылау парақтары (бар болса кемінде 2)</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100">
                          <a:solidFill>
                            <a:schemeClr val="tx1"/>
                          </a:solidFill>
                          <a:effectLst/>
                          <a:latin typeface="Times New Roman" panose="02020603050405020304" pitchFamily="18" charset="0"/>
                          <a:cs typeface="Times New Roman" panose="02020603050405020304" pitchFamily="18" charset="0"/>
                        </a:rPr>
                        <a:t>Ұзақтығы кемінде 15 минут сабақтың бейне жазбасы, білім беру ұйымы басшысының орынбасары мен басшысының талдауы бар сабақтарды бақылау парақтары (бар болса кемінде 3)</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100">
                          <a:solidFill>
                            <a:schemeClr val="tx1"/>
                          </a:solidFill>
                          <a:effectLst/>
                          <a:latin typeface="Times New Roman" panose="02020603050405020304" pitchFamily="18" charset="0"/>
                          <a:cs typeface="Times New Roman" panose="02020603050405020304" pitchFamily="18" charset="0"/>
                        </a:rPr>
                        <a:t>Ұзақтығы кемінде 15 минут сабақтың бейне жазбасы, білім беру ұйымы басшысының орынбасары мен басшысының талдауы бар сабақтарды бақылау парақтары (бар болса кемінде 3)</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xmlns="" val="10003"/>
                  </a:ext>
                </a:extLst>
              </a:tr>
              <a:tr h="992607">
                <a:tc>
                  <a:txBody>
                    <a:bodyPr/>
                    <a:lstStyle/>
                    <a:p>
                      <a:pPr marL="12700" algn="just">
                        <a:lnSpc>
                          <a:spcPct val="115000"/>
                        </a:lnSpc>
                        <a:spcAft>
                          <a:spcPts val="100"/>
                        </a:spcAft>
                      </a:pPr>
                      <a:r>
                        <a:rPr lang="en-US" sz="1100">
                          <a:solidFill>
                            <a:schemeClr val="tx1"/>
                          </a:solidFill>
                          <a:effectLst/>
                          <a:latin typeface="Times New Roman" panose="02020603050405020304" pitchFamily="18" charset="0"/>
                          <a:cs typeface="Times New Roman" panose="02020603050405020304" pitchFamily="18" charset="0"/>
                        </a:rPr>
                        <a:t>Біліктілік разрядының, бейіні бойынша санатының болуы (өндірістік оқыту шеберлері үшін)</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100">
                          <a:solidFill>
                            <a:schemeClr val="tx1"/>
                          </a:solidFill>
                          <a:effectLst/>
                          <a:latin typeface="Times New Roman" panose="02020603050405020304" pitchFamily="18" charset="0"/>
                          <a:cs typeface="Times New Roman" panose="02020603050405020304" pitchFamily="18" charset="0"/>
                        </a:rPr>
                        <a:t>60% ең жоғарыдан</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100">
                          <a:solidFill>
                            <a:schemeClr val="tx1"/>
                          </a:solidFill>
                          <a:effectLst/>
                          <a:latin typeface="Times New Roman" panose="02020603050405020304" pitchFamily="18" charset="0"/>
                          <a:cs typeface="Times New Roman" panose="02020603050405020304" pitchFamily="18" charset="0"/>
                        </a:rPr>
                        <a:t>70% ең жоғарыдан</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100" dirty="0">
                          <a:solidFill>
                            <a:schemeClr val="tx1"/>
                          </a:solidFill>
                          <a:effectLst/>
                          <a:latin typeface="Times New Roman" panose="02020603050405020304" pitchFamily="18" charset="0"/>
                          <a:cs typeface="Times New Roman" panose="02020603050405020304" pitchFamily="18" charset="0"/>
                        </a:rPr>
                        <a:t>80% </a:t>
                      </a:r>
                      <a:r>
                        <a:rPr lang="en-US" sz="1100" dirty="0" err="1">
                          <a:solidFill>
                            <a:schemeClr val="tx1"/>
                          </a:solidFill>
                          <a:effectLst/>
                          <a:latin typeface="Times New Roman" panose="02020603050405020304" pitchFamily="18" charset="0"/>
                          <a:cs typeface="Times New Roman" panose="02020603050405020304" pitchFamily="18" charset="0"/>
                        </a:rPr>
                        <a:t>ең</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a:solidFill>
                            <a:schemeClr val="tx1"/>
                          </a:solidFill>
                          <a:effectLst/>
                          <a:latin typeface="Times New Roman" panose="02020603050405020304" pitchFamily="18" charset="0"/>
                          <a:cs typeface="Times New Roman" panose="02020603050405020304" pitchFamily="18" charset="0"/>
                        </a:rPr>
                        <a:t>жоғарыдан</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12700" algn="just">
                        <a:lnSpc>
                          <a:spcPct val="115000"/>
                        </a:lnSpc>
                        <a:spcAft>
                          <a:spcPts val="100"/>
                        </a:spcAft>
                      </a:pPr>
                      <a:r>
                        <a:rPr lang="en-US" sz="1100" dirty="0">
                          <a:solidFill>
                            <a:schemeClr val="tx1"/>
                          </a:solidFill>
                          <a:effectLst/>
                          <a:latin typeface="Times New Roman" panose="02020603050405020304" pitchFamily="18" charset="0"/>
                          <a:cs typeface="Times New Roman" panose="02020603050405020304" pitchFamily="18" charset="0"/>
                        </a:rPr>
                        <a:t> 100% </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xmlns="" val="2326033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Прямоугольник 22"/>
          <p:cNvSpPr/>
          <p:nvPr/>
        </p:nvSpPr>
        <p:spPr>
          <a:xfrm>
            <a:off x="425034" y="4969933"/>
            <a:ext cx="11360566" cy="1492634"/>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Прямоугольник 1"/>
          <p:cNvSpPr/>
          <p:nvPr/>
        </p:nvSpPr>
        <p:spPr>
          <a:xfrm>
            <a:off x="0" y="17465"/>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000" b="1" dirty="0" smtClean="0">
                <a:latin typeface="Cambria" panose="02040503050406030204" pitchFamily="18" charset="0"/>
                <a:ea typeface="Cambria" panose="02040503050406030204" pitchFamily="18" charset="0"/>
              </a:rPr>
              <a:t>                                              ПРАВИЛА И УСЛОВИЯ ПРОВЕДЕНИЯ АТТЕСТАЦИИ ПЕДАГОГОВ</a:t>
            </a:r>
            <a:endParaRPr lang="ru-RU" sz="2000" dirty="0">
              <a:latin typeface="Cambria" panose="02040503050406030204" pitchFamily="18" charset="0"/>
              <a:ea typeface="Cambria" panose="02040503050406030204" pitchFamily="18" charset="0"/>
            </a:endParaRPr>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Прямоугольник 8"/>
          <p:cNvSpPr/>
          <p:nvPr/>
        </p:nvSpPr>
        <p:spPr>
          <a:xfrm>
            <a:off x="513121" y="1335901"/>
            <a:ext cx="11110926" cy="375487"/>
          </a:xfrm>
          <a:prstGeom prst="rect">
            <a:avLst/>
          </a:prstGeom>
          <a:solidFill>
            <a:schemeClr val="accent5">
              <a:lumMod val="50000"/>
            </a:schemeClr>
          </a:solidFill>
        </p:spPr>
        <p:txBody>
          <a:bodyPr wrap="square">
            <a:spAutoFit/>
          </a:bodyPr>
          <a:lstStyle/>
          <a:p>
            <a:pPr algn="ctr">
              <a:lnSpc>
                <a:spcPct val="115000"/>
              </a:lnSpc>
              <a:spcAft>
                <a:spcPts val="0"/>
              </a:spcAft>
            </a:pPr>
            <a:r>
              <a:rPr lang="ru-RU" sz="1600" b="1" dirty="0" smtClean="0">
                <a:solidFill>
                  <a:schemeClr val="bg1"/>
                </a:solidFill>
                <a:latin typeface="Cambria" panose="02040503050406030204" pitchFamily="18" charset="0"/>
                <a:ea typeface="Cambria" panose="02040503050406030204" pitchFamily="18" charset="0"/>
              </a:rPr>
              <a:t>15. АТТЕСТАТТАУ </a:t>
            </a:r>
            <a:r>
              <a:rPr lang="ru-RU" sz="1600" b="1" dirty="0">
                <a:solidFill>
                  <a:schemeClr val="bg1"/>
                </a:solidFill>
                <a:latin typeface="Cambria" panose="02040503050406030204" pitchFamily="18" charset="0"/>
                <a:ea typeface="Cambria" panose="02040503050406030204" pitchFamily="18" charset="0"/>
              </a:rPr>
              <a:t>МЫНАДАЙ КЕЗЕҢДЕРДІ ҚАМТИДЫ:</a:t>
            </a:r>
          </a:p>
        </p:txBody>
      </p:sp>
      <p:sp>
        <p:nvSpPr>
          <p:cNvPr id="14" name="Прямоугольник 13"/>
          <p:cNvSpPr/>
          <p:nvPr/>
        </p:nvSpPr>
        <p:spPr>
          <a:xfrm>
            <a:off x="513121" y="4778345"/>
            <a:ext cx="11111611" cy="318998"/>
          </a:xfrm>
          <a:prstGeom prst="rect">
            <a:avLst/>
          </a:prstGeom>
          <a:solidFill>
            <a:schemeClr val="accent5">
              <a:lumMod val="50000"/>
            </a:schemeClr>
          </a:solidFill>
        </p:spPr>
        <p:txBody>
          <a:bodyPr wrap="square">
            <a:spAutoFit/>
          </a:bodyPr>
          <a:lstStyle/>
          <a:p>
            <a:pPr>
              <a:lnSpc>
                <a:spcPct val="115000"/>
              </a:lnSpc>
              <a:spcAft>
                <a:spcPts val="0"/>
              </a:spcAft>
            </a:pPr>
            <a:r>
              <a:rPr lang="ru-RU" sz="1400" dirty="0" smtClean="0">
                <a:solidFill>
                  <a:schemeClr val="bg1"/>
                </a:solidFill>
                <a:latin typeface="Cambria" panose="02040503050406030204" pitchFamily="18" charset="0"/>
                <a:ea typeface="Cambria" panose="02040503050406030204" pitchFamily="18" charset="0"/>
              </a:rPr>
              <a:t>БІЛІМ БЕРУ ҰЙЫМДАРЫНЫҢ ЖӘНЕ ӘДІСТЕМЕЛІК КАБИНЕТТЕРДІҢ (ОРТАЛЫҚТАРДЫҢ) БАСШЫЛАРЫ ҮШІН:</a:t>
            </a:r>
            <a:endParaRPr lang="ru-RU" sz="1400" dirty="0">
              <a:solidFill>
                <a:schemeClr val="bg1"/>
              </a:solidFill>
              <a:latin typeface="Cambria" panose="02040503050406030204" pitchFamily="18" charset="0"/>
              <a:ea typeface="Cambria" panose="02040503050406030204" pitchFamily="18" charset="0"/>
            </a:endParaRPr>
          </a:p>
        </p:txBody>
      </p:sp>
      <p:sp>
        <p:nvSpPr>
          <p:cNvPr id="15" name="Прямоугольник 14"/>
          <p:cNvSpPr/>
          <p:nvPr/>
        </p:nvSpPr>
        <p:spPr>
          <a:xfrm>
            <a:off x="611651" y="5131433"/>
            <a:ext cx="11099388" cy="1331134"/>
          </a:xfrm>
          <a:prstGeom prst="rect">
            <a:avLst/>
          </a:prstGeom>
        </p:spPr>
        <p:txBody>
          <a:bodyPr wrap="square">
            <a:spAutoFit/>
          </a:bodyPr>
          <a:lstStyle/>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БІЛІКТІЛІК </a:t>
            </a:r>
            <a:r>
              <a:rPr lang="ru-RU" sz="1400" dirty="0">
                <a:solidFill>
                  <a:srgbClr val="000000"/>
                </a:solidFill>
                <a:latin typeface="Cambria" panose="02040503050406030204" pitchFamily="18" charset="0"/>
                <a:ea typeface="Cambria" panose="02040503050406030204" pitchFamily="18" charset="0"/>
              </a:rPr>
              <a:t>ТЕСТІЛЕУІ;</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БІЛІКТІЛІК </a:t>
            </a:r>
            <a:r>
              <a:rPr lang="ru-RU" sz="1400" dirty="0">
                <a:solidFill>
                  <a:srgbClr val="000000"/>
                </a:solidFill>
                <a:latin typeface="Cambria" panose="02040503050406030204" pitchFamily="18" charset="0"/>
                <a:ea typeface="Cambria" panose="02040503050406030204" pitchFamily="18" charset="0"/>
              </a:rPr>
              <a:t>БАҒАЛАУЫ;</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ҚЫЗМЕТ </a:t>
            </a:r>
            <a:r>
              <a:rPr lang="ru-RU" sz="1400" dirty="0">
                <a:solidFill>
                  <a:srgbClr val="000000"/>
                </a:solidFill>
                <a:latin typeface="Cambria" panose="02040503050406030204" pitchFamily="18" charset="0"/>
                <a:ea typeface="Cambria" panose="02040503050406030204" pitchFamily="18" charset="0"/>
              </a:rPr>
              <a:t>НӘТИЖЕЛЕРІН КЕШЕНДІ ТАЛДАМАЛЫҚ ЖИНАҚТАУ;</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КОМИССИЯ </a:t>
            </a:r>
            <a:r>
              <a:rPr lang="ru-RU" sz="1400" dirty="0">
                <a:solidFill>
                  <a:srgbClr val="000000"/>
                </a:solidFill>
                <a:latin typeface="Cambria" panose="02040503050406030204" pitchFamily="18" charset="0"/>
                <a:ea typeface="Cambria" panose="02040503050406030204" pitchFamily="18" charset="0"/>
              </a:rPr>
              <a:t>ОТЫРЫСЫНДА ҚЫЗМЕТ НӘТИЖЕЛЕРІН КӨРСЕТЕ ОТЫРЫП СҰХБАТ ЖҮРГІЗУ (ӨЗІН-ӨЗІ БАҒАЛАУ ЖӘНЕ КОМИССИЯНЫҢ БАҒАЛАУЫ СӘЙКЕС КЕЛМЕГЕН ЖАҒДАЙДА</a:t>
            </a:r>
            <a:r>
              <a:rPr lang="ru-RU" sz="1400" dirty="0" smtClean="0">
                <a:solidFill>
                  <a:srgbClr val="000000"/>
                </a:solidFill>
                <a:latin typeface="Cambria" panose="02040503050406030204" pitchFamily="18" charset="0"/>
                <a:ea typeface="Cambria" panose="02040503050406030204" pitchFamily="18" charset="0"/>
              </a:rPr>
              <a:t>)</a:t>
            </a:r>
            <a:endParaRPr lang="ru-RU" sz="1400" dirty="0">
              <a:latin typeface="Cambria" panose="02040503050406030204" pitchFamily="18" charset="0"/>
              <a:ea typeface="Cambria" panose="02040503050406030204" pitchFamily="18" charset="0"/>
            </a:endParaRPr>
          </a:p>
        </p:txBody>
      </p:sp>
      <p:grpSp>
        <p:nvGrpSpPr>
          <p:cNvPr id="66" name="Группа 65"/>
          <p:cNvGrpSpPr/>
          <p:nvPr/>
        </p:nvGrpSpPr>
        <p:grpSpPr>
          <a:xfrm>
            <a:off x="513121" y="1837926"/>
            <a:ext cx="11434218" cy="1152329"/>
            <a:chOff x="513121" y="1668590"/>
            <a:chExt cx="11434218" cy="1152329"/>
          </a:xfrm>
        </p:grpSpPr>
        <p:sp>
          <p:nvSpPr>
            <p:cNvPr id="11" name="Прямоугольник 10"/>
            <p:cNvSpPr/>
            <p:nvPr/>
          </p:nvSpPr>
          <p:spPr>
            <a:xfrm>
              <a:off x="3949856" y="1694783"/>
              <a:ext cx="7997483" cy="1083374"/>
            </a:xfrm>
            <a:prstGeom prst="rect">
              <a:avLst/>
            </a:prstGeom>
          </p:spPr>
          <p:txBody>
            <a:bodyPr wrap="square">
              <a:spAutoFit/>
            </a:bodyPr>
            <a:lstStyle/>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БІЛІКТІЛІК </a:t>
              </a:r>
              <a:r>
                <a:rPr lang="ru-RU" sz="1400" dirty="0">
                  <a:solidFill>
                    <a:srgbClr val="000000"/>
                  </a:solidFill>
                  <a:latin typeface="Cambria" panose="02040503050406030204" pitchFamily="18" charset="0"/>
                  <a:ea typeface="Cambria" panose="02040503050406030204" pitchFamily="18" charset="0"/>
                </a:rPr>
                <a:t>ТЕСТІЛЕУІ;</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ЭССЕ</a:t>
              </a:r>
              <a:r>
                <a:rPr lang="ru-RU" sz="1400" dirty="0">
                  <a:solidFill>
                    <a:srgbClr val="000000"/>
                  </a:solidFill>
                  <a:latin typeface="Cambria" panose="02040503050406030204" pitchFamily="18" charset="0"/>
                  <a:ea typeface="Cambria" panose="02040503050406030204" pitchFamily="18" charset="0"/>
                </a:rPr>
                <a:t>;</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БІЛІКТІЛІК </a:t>
              </a:r>
              <a:r>
                <a:rPr lang="ru-RU" sz="1400" dirty="0">
                  <a:solidFill>
                    <a:srgbClr val="000000"/>
                  </a:solidFill>
                  <a:latin typeface="Cambria" panose="02040503050406030204" pitchFamily="18" charset="0"/>
                  <a:ea typeface="Cambria" panose="02040503050406030204" pitchFamily="18" charset="0"/>
                </a:rPr>
                <a:t>БАҒАЛАУЫ;</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ҚЫЗМЕТ </a:t>
              </a:r>
              <a:r>
                <a:rPr lang="ru-RU" sz="1400" dirty="0">
                  <a:solidFill>
                    <a:srgbClr val="000000"/>
                  </a:solidFill>
                  <a:latin typeface="Cambria" panose="02040503050406030204" pitchFamily="18" charset="0"/>
                  <a:ea typeface="Cambria" panose="02040503050406030204" pitchFamily="18" charset="0"/>
                </a:rPr>
                <a:t>НӘТИЖЕЛЕРІН КЕШЕНДІ ТАЛДАМАЛЫҚ ЖИНАҚТАУ;</a:t>
              </a:r>
              <a:endParaRPr lang="ru-RU" sz="1400" dirty="0">
                <a:latin typeface="Cambria" panose="02040503050406030204" pitchFamily="18" charset="0"/>
                <a:ea typeface="Cambria" panose="02040503050406030204" pitchFamily="18" charset="0"/>
              </a:endParaRPr>
            </a:p>
          </p:txBody>
        </p:sp>
        <p:grpSp>
          <p:nvGrpSpPr>
            <p:cNvPr id="28" name="Группа 27"/>
            <p:cNvGrpSpPr/>
            <p:nvPr/>
          </p:nvGrpSpPr>
          <p:grpSpPr>
            <a:xfrm>
              <a:off x="513121" y="1668590"/>
              <a:ext cx="11111611" cy="1152329"/>
              <a:chOff x="513121" y="1885417"/>
              <a:chExt cx="11111611" cy="1152329"/>
            </a:xfrm>
          </p:grpSpPr>
          <p:sp>
            <p:nvSpPr>
              <p:cNvPr id="10" name="Прямоугольник 9"/>
              <p:cNvSpPr/>
              <p:nvPr/>
            </p:nvSpPr>
            <p:spPr>
              <a:xfrm>
                <a:off x="1478206" y="2251415"/>
                <a:ext cx="2110578" cy="351378"/>
              </a:xfrm>
              <a:prstGeom prst="rect">
                <a:avLst/>
              </a:prstGeom>
              <a:solidFill>
                <a:schemeClr val="accent2"/>
              </a:solidFill>
            </p:spPr>
            <p:txBody>
              <a:bodyPr wrap="none">
                <a:spAutoFit/>
              </a:bodyPr>
              <a:lstStyle/>
              <a:p>
                <a:pPr algn="just">
                  <a:lnSpc>
                    <a:spcPct val="115000"/>
                  </a:lnSpc>
                  <a:spcAft>
                    <a:spcPts val="0"/>
                  </a:spcAft>
                </a:pPr>
                <a:r>
                  <a:rPr lang="ru-RU" sz="1600" b="1" dirty="0">
                    <a:solidFill>
                      <a:schemeClr val="bg1"/>
                    </a:solidFill>
                    <a:latin typeface="Cambria" panose="02040503050406030204" pitchFamily="18" charset="0"/>
                    <a:ea typeface="Cambria" panose="02040503050406030204" pitchFamily="18" charset="0"/>
                  </a:rPr>
                  <a:t>ПЕДАГОГТЕР ҮШІН:</a:t>
                </a:r>
              </a:p>
            </p:txBody>
          </p:sp>
          <p:pic>
            <p:nvPicPr>
              <p:cNvPr id="21" name="Picture 2" descr="https://st4.depositphotos.com/21230196/23937/v/450/depositphotos_239373792-stock-illustration-school-teacher-icon-vector-white.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9945" t="14815" r="18722" b="26963"/>
              <a:stretch/>
            </p:blipFill>
            <p:spPr bwMode="auto">
              <a:xfrm>
                <a:off x="513121" y="2076311"/>
                <a:ext cx="885330" cy="840422"/>
              </a:xfrm>
              <a:prstGeom prst="rect">
                <a:avLst/>
              </a:prstGeom>
              <a:noFill/>
              <a:extLst>
                <a:ext uri="{909E8E84-426E-40DD-AFC4-6F175D3DCCD1}">
                  <a14:hiddenFill xmlns:a14="http://schemas.microsoft.com/office/drawing/2010/main" xmlns="">
                    <a:solidFill>
                      <a:srgbClr val="FFFFFF"/>
                    </a:solidFill>
                  </a14:hiddenFill>
                </a:ext>
              </a:extLst>
            </p:spPr>
          </p:pic>
          <p:sp>
            <p:nvSpPr>
              <p:cNvPr id="27" name="Равнобедренный треугольник 26"/>
              <p:cNvSpPr/>
              <p:nvPr/>
            </p:nvSpPr>
            <p:spPr>
              <a:xfrm rot="5400000">
                <a:off x="3254050" y="2309492"/>
                <a:ext cx="913310" cy="243841"/>
              </a:xfrm>
              <a:prstGeom prs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ru-RU"/>
              </a:p>
            </p:txBody>
          </p:sp>
          <p:sp>
            <p:nvSpPr>
              <p:cNvPr id="22" name="Прямоугольник 21"/>
              <p:cNvSpPr/>
              <p:nvPr/>
            </p:nvSpPr>
            <p:spPr>
              <a:xfrm>
                <a:off x="3588784" y="1885417"/>
                <a:ext cx="8035948" cy="1152329"/>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grpSp>
        <p:nvGrpSpPr>
          <p:cNvPr id="65" name="Группа 64"/>
          <p:cNvGrpSpPr/>
          <p:nvPr/>
        </p:nvGrpSpPr>
        <p:grpSpPr>
          <a:xfrm>
            <a:off x="513121" y="3107854"/>
            <a:ext cx="11111611" cy="1596641"/>
            <a:chOff x="513121" y="2963920"/>
            <a:chExt cx="11111611" cy="1596641"/>
          </a:xfrm>
        </p:grpSpPr>
        <p:sp>
          <p:nvSpPr>
            <p:cNvPr id="12" name="Прямоугольник 11"/>
            <p:cNvSpPr/>
            <p:nvPr/>
          </p:nvSpPr>
          <p:spPr>
            <a:xfrm>
              <a:off x="513121" y="3201308"/>
              <a:ext cx="4685898" cy="1083374"/>
            </a:xfrm>
            <a:prstGeom prst="rect">
              <a:avLst/>
            </a:prstGeom>
            <a:solidFill>
              <a:schemeClr val="accent2"/>
            </a:solidFill>
          </p:spPr>
          <p:txBody>
            <a:bodyPr wrap="square">
              <a:spAutoFit/>
            </a:bodyPr>
            <a:lstStyle/>
            <a:p>
              <a:pPr>
                <a:lnSpc>
                  <a:spcPct val="115000"/>
                </a:lnSpc>
                <a:spcAft>
                  <a:spcPts val="0"/>
                </a:spcAft>
              </a:pPr>
              <a:r>
                <a:rPr lang="ru-RU" sz="1400" b="1" dirty="0" smtClean="0">
                  <a:solidFill>
                    <a:schemeClr val="bg1"/>
                  </a:solidFill>
                  <a:latin typeface="Cambria" panose="02040503050406030204" pitchFamily="18" charset="0"/>
                  <a:ea typeface="Cambria" panose="02040503050406030204" pitchFamily="18" charset="0"/>
                </a:rPr>
                <a:t>БІЛІМ БЕРУ ҰЙЫМДАРЫ БАСШЫСЫНЫҢ ОРЫНБАСАРЛАРЫ, БАСШЫНЫҢ ОРЫНБАСАРЛАРЫ ЖӘНЕ ӘДІСТЕМЕЛІК КАБИНЕТТЕРДІҢ (ОРТАЛЫҚТАРДЫҢ) ӘДІСКЕРЛЕРІ ҮШІН:</a:t>
              </a:r>
              <a:endParaRPr lang="ru-RU" sz="1400" b="1" dirty="0">
                <a:solidFill>
                  <a:schemeClr val="bg1"/>
                </a:solidFill>
                <a:latin typeface="Cambria" panose="02040503050406030204" pitchFamily="18" charset="0"/>
                <a:ea typeface="Cambria" panose="02040503050406030204" pitchFamily="18" charset="0"/>
              </a:endParaRPr>
            </a:p>
          </p:txBody>
        </p:sp>
        <p:sp>
          <p:nvSpPr>
            <p:cNvPr id="13" name="Прямоугольник 12"/>
            <p:cNvSpPr/>
            <p:nvPr/>
          </p:nvSpPr>
          <p:spPr>
            <a:xfrm>
              <a:off x="5442859" y="2981667"/>
              <a:ext cx="6057331" cy="1578894"/>
            </a:xfrm>
            <a:prstGeom prst="rect">
              <a:avLst/>
            </a:prstGeom>
          </p:spPr>
          <p:txBody>
            <a:bodyPr wrap="square">
              <a:spAutoFit/>
            </a:bodyPr>
            <a:lstStyle/>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БІЛІКТІЛІК БАҒАЛАУЫ;</a:t>
              </a:r>
              <a:endParaRPr lang="ru-RU" sz="1400" dirty="0" smtClean="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ҚЫЗМЕТ </a:t>
              </a:r>
              <a:r>
                <a:rPr lang="ru-RU" sz="1400" dirty="0">
                  <a:solidFill>
                    <a:srgbClr val="000000"/>
                  </a:solidFill>
                  <a:latin typeface="Cambria" panose="02040503050406030204" pitchFamily="18" charset="0"/>
                  <a:ea typeface="Cambria" panose="02040503050406030204" pitchFamily="18" charset="0"/>
                </a:rPr>
                <a:t>НӘТИЖЕЛЕРІН КЕШЕНДІ ТАЛДАМАЛЫҚ ЖИНАҚТАУ;</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АТТЕСТАТТАУ </a:t>
              </a:r>
              <a:r>
                <a:rPr lang="ru-RU" sz="1400" dirty="0">
                  <a:solidFill>
                    <a:srgbClr val="000000"/>
                  </a:solidFill>
                  <a:latin typeface="Cambria" panose="02040503050406030204" pitchFamily="18" charset="0"/>
                  <a:ea typeface="Cambria" panose="02040503050406030204" pitchFamily="18" charset="0"/>
                </a:rPr>
                <a:t>КОМИССИЯСЫНЫҢ ОТЫРЫСЫНДА ҚЫЗМЕТ НӘТИЖЕЛЕРІН КӨРСЕТЕ ОТЫРЫП СҰХБАТ ЖҮРГІЗУ (ӨЗІН-ӨЗІ БАҒАЛАУ ЖӘНЕ КОМИССИЯНЫҢ БАҒАЛАУЫ СӘЙКЕС КЕЛМЕГЕН ЖАҒДАЙДА);</a:t>
              </a:r>
              <a:endParaRPr lang="ru-RU" sz="1400" dirty="0">
                <a:latin typeface="Cambria" panose="02040503050406030204" pitchFamily="18" charset="0"/>
                <a:ea typeface="Cambria" panose="02040503050406030204" pitchFamily="18" charset="0"/>
              </a:endParaRPr>
            </a:p>
          </p:txBody>
        </p:sp>
        <p:sp>
          <p:nvSpPr>
            <p:cNvPr id="16" name="Равнобедренный треугольник 15"/>
            <p:cNvSpPr/>
            <p:nvPr/>
          </p:nvSpPr>
          <p:spPr>
            <a:xfrm rot="5400000">
              <a:off x="4562453" y="3643632"/>
              <a:ext cx="1516967" cy="243841"/>
            </a:xfrm>
            <a:prstGeom prs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ru-RU"/>
            </a:p>
          </p:txBody>
        </p:sp>
        <p:sp>
          <p:nvSpPr>
            <p:cNvPr id="30" name="Прямоугольник 29"/>
            <p:cNvSpPr/>
            <p:nvPr/>
          </p:nvSpPr>
          <p:spPr>
            <a:xfrm>
              <a:off x="5199907" y="2963920"/>
              <a:ext cx="6424825" cy="1595905"/>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26" name="Прямоугольник 25"/>
          <p:cNvSpPr/>
          <p:nvPr/>
        </p:nvSpPr>
        <p:spPr>
          <a:xfrm>
            <a:off x="0" y="843365"/>
            <a:ext cx="12192000" cy="410882"/>
          </a:xfrm>
          <a:prstGeom prst="rect">
            <a:avLst/>
          </a:prstGeom>
        </p:spPr>
        <p:txBody>
          <a:bodyPr wrap="square">
            <a:spAutoFit/>
          </a:bodyPr>
          <a:lstStyle/>
          <a:p>
            <a:pPr algn="ctr">
              <a:lnSpc>
                <a:spcPct val="115000"/>
              </a:lnSpc>
              <a:spcAft>
                <a:spcPts val="0"/>
              </a:spcAft>
            </a:pPr>
            <a:r>
              <a:rPr lang="ru-RU" b="1" dirty="0">
                <a:latin typeface="Cambria" panose="02040503050406030204" pitchFamily="18" charset="0"/>
                <a:ea typeface="Cambria" panose="02040503050406030204" pitchFamily="18" charset="0"/>
              </a:rPr>
              <a:t>2. ТАРАУ АТТЕСТАТТАУДЫ ӨТКІЗУ ТӘРТІБІ</a:t>
            </a:r>
            <a:endParaRPr lang="ru-RU"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18293617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Прямоугольник 26"/>
          <p:cNvSpPr/>
          <p:nvPr/>
        </p:nvSpPr>
        <p:spPr>
          <a:xfrm>
            <a:off x="1519018" y="183871"/>
            <a:ext cx="9452519" cy="400110"/>
          </a:xfrm>
          <a:prstGeom prst="rect">
            <a:avLst/>
          </a:prstGeom>
        </p:spPr>
        <p:txBody>
          <a:bodyPr wrap="square">
            <a:spAutoFit/>
          </a:bodyPr>
          <a:lstStyle/>
          <a:p>
            <a:r>
              <a:rPr lang="en-US" sz="2000" b="1" dirty="0" smtClean="0">
                <a:solidFill>
                  <a:schemeClr val="bg1"/>
                </a:solidFill>
                <a:latin typeface="Cambria" panose="02040503050406030204" pitchFamily="18" charset="0"/>
                <a:ea typeface="Cambria" panose="02040503050406030204" pitchFamily="18" charset="0"/>
              </a:rPr>
              <a:t>ПЕДАГОГТЕРДІ АТТЕСТАТТАУДАН ӨТКІЗУ ҚАҒИДАЛАРЫ МЕН ШАРТТАРЫ</a:t>
            </a:r>
            <a:endParaRPr lang="ru-RU" sz="2000" dirty="0">
              <a:solidFill>
                <a:schemeClr val="bg1"/>
              </a:solidFill>
              <a:latin typeface="Cambria" panose="02040503050406030204" pitchFamily="18" charset="0"/>
              <a:ea typeface="Cambria" panose="02040503050406030204" pitchFamily="18" charset="0"/>
            </a:endParaRPr>
          </a:p>
        </p:txBody>
      </p:sp>
      <p:graphicFrame>
        <p:nvGraphicFramePr>
          <p:cNvPr id="3" name="Таблица 2"/>
          <p:cNvGraphicFramePr>
            <a:graphicFrameLocks noGrp="1"/>
          </p:cNvGraphicFramePr>
          <p:nvPr>
            <p:extLst/>
          </p:nvPr>
        </p:nvGraphicFramePr>
        <p:xfrm>
          <a:off x="252295" y="959486"/>
          <a:ext cx="11643531" cy="5373118"/>
        </p:xfrm>
        <a:graphic>
          <a:graphicData uri="http://schemas.openxmlformats.org/drawingml/2006/table">
            <a:tbl>
              <a:tblPr firstRow="1" firstCol="1" bandRow="1">
                <a:tableStyleId>{5C22544A-7EE6-4342-B048-85BDC9FD1C3A}</a:tableStyleId>
              </a:tblPr>
              <a:tblGrid>
                <a:gridCol w="1628201">
                  <a:extLst>
                    <a:ext uri="{9D8B030D-6E8A-4147-A177-3AD203B41FA5}">
                      <a16:colId xmlns:a16="http://schemas.microsoft.com/office/drawing/2014/main" xmlns="" val="20000"/>
                    </a:ext>
                  </a:extLst>
                </a:gridCol>
                <a:gridCol w="1466553">
                  <a:extLst>
                    <a:ext uri="{9D8B030D-6E8A-4147-A177-3AD203B41FA5}">
                      <a16:colId xmlns:a16="http://schemas.microsoft.com/office/drawing/2014/main" xmlns="" val="20001"/>
                    </a:ext>
                  </a:extLst>
                </a:gridCol>
                <a:gridCol w="2122098">
                  <a:extLst>
                    <a:ext uri="{9D8B030D-6E8A-4147-A177-3AD203B41FA5}">
                      <a16:colId xmlns:a16="http://schemas.microsoft.com/office/drawing/2014/main" xmlns="" val="20002"/>
                    </a:ext>
                  </a:extLst>
                </a:gridCol>
                <a:gridCol w="3493698">
                  <a:extLst>
                    <a:ext uri="{9D8B030D-6E8A-4147-A177-3AD203B41FA5}">
                      <a16:colId xmlns:a16="http://schemas.microsoft.com/office/drawing/2014/main" xmlns="" val="20003"/>
                    </a:ext>
                  </a:extLst>
                </a:gridCol>
                <a:gridCol w="2932981">
                  <a:extLst>
                    <a:ext uri="{9D8B030D-6E8A-4147-A177-3AD203B41FA5}">
                      <a16:colId xmlns:a16="http://schemas.microsoft.com/office/drawing/2014/main" xmlns="" val="20004"/>
                    </a:ext>
                  </a:extLst>
                </a:gridCol>
              </a:tblGrid>
              <a:tr h="1331615">
                <a:tc>
                  <a:txBody>
                    <a:bodyPr/>
                    <a:lstStyle/>
                    <a:p>
                      <a:pPr marL="12700" algn="ctr">
                        <a:lnSpc>
                          <a:spcPct val="115000"/>
                        </a:lnSpc>
                        <a:spcAft>
                          <a:spcPts val="100"/>
                        </a:spcAft>
                      </a:pPr>
                      <a:r>
                        <a:rPr lang="en-US" sz="1100" dirty="0">
                          <a:solidFill>
                            <a:schemeClr val="tx1"/>
                          </a:solidFill>
                          <a:effectLst/>
                          <a:latin typeface="Times New Roman" panose="02020603050405020304" pitchFamily="18" charset="0"/>
                          <a:cs typeface="Times New Roman" panose="02020603050405020304" pitchFamily="18" charset="0"/>
                        </a:rPr>
                        <a:t>№ 514 </a:t>
                      </a:r>
                      <a:r>
                        <a:rPr lang="en-US" sz="1100" dirty="0" err="1">
                          <a:solidFill>
                            <a:schemeClr val="tx1"/>
                          </a:solidFill>
                          <a:effectLst/>
                          <a:latin typeface="Times New Roman" panose="02020603050405020304" pitchFamily="18" charset="0"/>
                          <a:cs typeface="Times New Roman" panose="02020603050405020304" pitchFamily="18" charset="0"/>
                        </a:rPr>
                        <a:t>бұйрығына</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сәйкес</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конкурстарда</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немесе</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олимпиадаларда</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немесе</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жарыстарда</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білім</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алушылардың</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жетістіктері</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0" marR="6660" marT="6660" marB="6660" anchor="ctr"/>
                </a:tc>
                <a:tc>
                  <a:txBody>
                    <a:bodyPr/>
                    <a:lstStyle/>
                    <a:p>
                      <a:pPr marL="12700" algn="ctr">
                        <a:lnSpc>
                          <a:spcPct val="115000"/>
                        </a:lnSpc>
                        <a:spcAft>
                          <a:spcPts val="100"/>
                        </a:spcAft>
                      </a:pPr>
                      <a:r>
                        <a:rPr lang="ru-RU" sz="1100" dirty="0" err="1">
                          <a:solidFill>
                            <a:schemeClr val="tx1"/>
                          </a:solidFill>
                          <a:effectLst/>
                          <a:latin typeface="Times New Roman" panose="02020603050405020304" pitchFamily="18" charset="0"/>
                          <a:cs typeface="Times New Roman" panose="02020603050405020304" pitchFamily="18" charset="0"/>
                        </a:rPr>
                        <a:t>Жеңімпаз</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немесе</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жүлдегер</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немесе</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қатысушы</a:t>
                      </a:r>
                      <a:r>
                        <a:rPr lang="ru-RU"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Аудан</a:t>
                      </a:r>
                      <a:r>
                        <a:rPr lang="en-US" sz="1100" dirty="0">
                          <a:solidFill>
                            <a:schemeClr val="tx1"/>
                          </a:solidFill>
                          <a:effectLst/>
                          <a:latin typeface="Times New Roman" panose="02020603050405020304" pitchFamily="18" charset="0"/>
                          <a:cs typeface="Times New Roman" panose="02020603050405020304" pitchFamily="18" charset="0"/>
                        </a:rPr>
                        <a:t>/</a:t>
                      </a:r>
                      <a:r>
                        <a:rPr lang="en-US" sz="1100" dirty="0" err="1">
                          <a:solidFill>
                            <a:schemeClr val="tx1"/>
                          </a:solidFill>
                          <a:effectLst/>
                          <a:latin typeface="Times New Roman" panose="02020603050405020304" pitchFamily="18" charset="0"/>
                          <a:cs typeface="Times New Roman" panose="02020603050405020304" pitchFamily="18" charset="0"/>
                        </a:rPr>
                        <a:t>қала</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деңгейі</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0" marR="6660" marT="6660" marB="6660" anchor="ctr"/>
                </a:tc>
                <a:tc>
                  <a:txBody>
                    <a:bodyPr/>
                    <a:lstStyle/>
                    <a:p>
                      <a:pPr marL="12700" algn="ctr">
                        <a:lnSpc>
                          <a:spcPct val="115000"/>
                        </a:lnSpc>
                        <a:spcAft>
                          <a:spcPts val="100"/>
                        </a:spcAft>
                      </a:pPr>
                      <a:r>
                        <a:rPr lang="ru-RU" sz="1100" dirty="0" err="1">
                          <a:solidFill>
                            <a:schemeClr val="tx1"/>
                          </a:solidFill>
                          <a:effectLst/>
                          <a:latin typeface="Times New Roman" panose="02020603050405020304" pitchFamily="18" charset="0"/>
                          <a:cs typeface="Times New Roman" panose="02020603050405020304" pitchFamily="18" charset="0"/>
                        </a:rPr>
                        <a:t>Жеңімпаз</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немесе</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жүлдегер</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немесе</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қатысушы</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Облыстың</a:t>
                      </a:r>
                      <a:r>
                        <a:rPr lang="ru-RU" sz="1100" dirty="0">
                          <a:solidFill>
                            <a:schemeClr val="tx1"/>
                          </a:solidFill>
                          <a:effectLst/>
                          <a:latin typeface="Times New Roman" panose="02020603050405020304" pitchFamily="18" charset="0"/>
                          <a:cs typeface="Times New Roman" panose="02020603050405020304" pitchFamily="18" charset="0"/>
                        </a:rPr>
                        <a:t>/</a:t>
                      </a:r>
                      <a:r>
                        <a:rPr lang="ru-RU" sz="1100" dirty="0" err="1">
                          <a:solidFill>
                            <a:schemeClr val="tx1"/>
                          </a:solidFill>
                          <a:effectLst/>
                          <a:latin typeface="Times New Roman" panose="02020603050405020304" pitchFamily="18" charset="0"/>
                          <a:cs typeface="Times New Roman" panose="02020603050405020304" pitchFamily="18" charset="0"/>
                        </a:rPr>
                        <a:t>республикалық</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маңызы</a:t>
                      </a:r>
                      <a:r>
                        <a:rPr lang="ru-RU" sz="1100" dirty="0">
                          <a:solidFill>
                            <a:schemeClr val="tx1"/>
                          </a:solidFill>
                          <a:effectLst/>
                          <a:latin typeface="Times New Roman" panose="02020603050405020304" pitchFamily="18" charset="0"/>
                          <a:cs typeface="Times New Roman" panose="02020603050405020304" pitchFamily="18" charset="0"/>
                        </a:rPr>
                        <a:t> бар </a:t>
                      </a:r>
                      <a:r>
                        <a:rPr lang="ru-RU" sz="1100" dirty="0" err="1">
                          <a:solidFill>
                            <a:schemeClr val="tx1"/>
                          </a:solidFill>
                          <a:effectLst/>
                          <a:latin typeface="Times New Roman" panose="02020603050405020304" pitchFamily="18" charset="0"/>
                          <a:cs typeface="Times New Roman" panose="02020603050405020304" pitchFamily="18" charset="0"/>
                        </a:rPr>
                        <a:t>қалалардың</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және</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астананың</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деңгейі</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0" marR="6660" marT="6660" marB="6660" anchor="ctr"/>
                </a:tc>
                <a:tc>
                  <a:txBody>
                    <a:bodyPr/>
                    <a:lstStyle/>
                    <a:p>
                      <a:pPr marL="12700" algn="ctr">
                        <a:lnSpc>
                          <a:spcPct val="115000"/>
                        </a:lnSpc>
                        <a:spcAft>
                          <a:spcPts val="100"/>
                        </a:spcAft>
                      </a:pPr>
                      <a:r>
                        <a:rPr lang="ru-RU" sz="1100" dirty="0" err="1">
                          <a:solidFill>
                            <a:schemeClr val="tx1"/>
                          </a:solidFill>
                          <a:effectLst/>
                          <a:latin typeface="Times New Roman" panose="02020603050405020304" pitchFamily="18" charset="0"/>
                          <a:cs typeface="Times New Roman" panose="02020603050405020304" pitchFamily="18" charset="0"/>
                        </a:rPr>
                        <a:t>Жеңімпаз</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немесе</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жүлдегер</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немесе</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Облыстың</a:t>
                      </a:r>
                      <a:r>
                        <a:rPr lang="ru-RU" sz="1100" dirty="0">
                          <a:solidFill>
                            <a:schemeClr val="tx1"/>
                          </a:solidFill>
                          <a:effectLst/>
                          <a:latin typeface="Times New Roman" panose="02020603050405020304" pitchFamily="18" charset="0"/>
                          <a:cs typeface="Times New Roman" panose="02020603050405020304" pitchFamily="18" charset="0"/>
                        </a:rPr>
                        <a:t>/</a:t>
                      </a:r>
                      <a:r>
                        <a:rPr lang="ru-RU" sz="1100" dirty="0" err="1">
                          <a:solidFill>
                            <a:schemeClr val="tx1"/>
                          </a:solidFill>
                          <a:effectLst/>
                          <a:latin typeface="Times New Roman" panose="02020603050405020304" pitchFamily="18" charset="0"/>
                          <a:cs typeface="Times New Roman" panose="02020603050405020304" pitchFamily="18" charset="0"/>
                        </a:rPr>
                        <a:t>республикалық</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маңызы</a:t>
                      </a:r>
                      <a:r>
                        <a:rPr lang="ru-RU" sz="1100" dirty="0">
                          <a:solidFill>
                            <a:schemeClr val="tx1"/>
                          </a:solidFill>
                          <a:effectLst/>
                          <a:latin typeface="Times New Roman" panose="02020603050405020304" pitchFamily="18" charset="0"/>
                          <a:cs typeface="Times New Roman" panose="02020603050405020304" pitchFamily="18" charset="0"/>
                        </a:rPr>
                        <a:t> бар </a:t>
                      </a:r>
                      <a:r>
                        <a:rPr lang="ru-RU" sz="1100" dirty="0" err="1">
                          <a:solidFill>
                            <a:schemeClr val="tx1"/>
                          </a:solidFill>
                          <a:effectLst/>
                          <a:latin typeface="Times New Roman" panose="02020603050405020304" pitchFamily="18" charset="0"/>
                          <a:cs typeface="Times New Roman" panose="02020603050405020304" pitchFamily="18" charset="0"/>
                        </a:rPr>
                        <a:t>қалалардың</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және</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астананың</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деңгейі</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0" marR="6660" marT="6660" marB="6660" anchor="ctr"/>
                </a:tc>
                <a:tc>
                  <a:txBody>
                    <a:bodyPr/>
                    <a:lstStyle/>
                    <a:p>
                      <a:pPr marL="12700" algn="ctr">
                        <a:lnSpc>
                          <a:spcPct val="115000"/>
                        </a:lnSpc>
                        <a:spcAft>
                          <a:spcPts val="100"/>
                        </a:spcAft>
                      </a:pPr>
                      <a:r>
                        <a:rPr lang="ru-RU" sz="1100" dirty="0" err="1">
                          <a:solidFill>
                            <a:schemeClr val="tx1"/>
                          </a:solidFill>
                          <a:effectLst/>
                          <a:latin typeface="Times New Roman" panose="02020603050405020304" pitchFamily="18" charset="0"/>
                          <a:cs typeface="Times New Roman" panose="02020603050405020304" pitchFamily="18" charset="0"/>
                        </a:rPr>
                        <a:t>Жеңімпаз</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немесе</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жүлдегер</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немесе</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қатысушы</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Республикалық</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немесе</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халықаралық</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деңгей</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0" marR="6660" marT="6660" marB="6660" anchor="ctr"/>
                </a:tc>
                <a:extLst>
                  <a:ext uri="{0D108BD9-81ED-4DB2-BD59-A6C34878D82A}">
                    <a16:rowId xmlns:a16="http://schemas.microsoft.com/office/drawing/2014/main" xmlns="" val="10000"/>
                  </a:ext>
                </a:extLst>
              </a:tr>
              <a:tr h="1177462">
                <a:tc>
                  <a:txBody>
                    <a:bodyPr/>
                    <a:lstStyle/>
                    <a:p>
                      <a:pPr marL="12700" algn="ctr">
                        <a:lnSpc>
                          <a:spcPct val="115000"/>
                        </a:lnSpc>
                        <a:spcAft>
                          <a:spcPts val="100"/>
                        </a:spcAft>
                      </a:pPr>
                      <a:r>
                        <a:rPr lang="ru-RU" sz="1100">
                          <a:solidFill>
                            <a:schemeClr val="tx1"/>
                          </a:solidFill>
                          <a:effectLst/>
                          <a:latin typeface="Times New Roman" panose="02020603050405020304" pitchFamily="18" charset="0"/>
                          <a:cs typeface="Times New Roman" panose="02020603050405020304" pitchFamily="18" charset="0"/>
                        </a:rPr>
                        <a:t>№ 514 бұйрығына сәйкес педагогтің кәсіби конкурстардағы немесе олимпиадалардағы жетістіктері</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0" marR="6660" marT="6660" marB="6660" anchor="ctr"/>
                </a:tc>
                <a:tc>
                  <a:txBody>
                    <a:bodyPr/>
                    <a:lstStyle/>
                    <a:p>
                      <a:pPr marL="12700" algn="ctr">
                        <a:lnSpc>
                          <a:spcPct val="115000"/>
                        </a:lnSpc>
                        <a:spcAft>
                          <a:spcPts val="100"/>
                        </a:spcAft>
                      </a:pPr>
                      <a:r>
                        <a:rPr lang="en-US" sz="1100">
                          <a:solidFill>
                            <a:schemeClr val="tx1"/>
                          </a:solidFill>
                          <a:effectLst/>
                          <a:latin typeface="Times New Roman" panose="02020603050405020304" pitchFamily="18" charset="0"/>
                          <a:cs typeface="Times New Roman" panose="02020603050405020304" pitchFamily="18" charset="0"/>
                        </a:rPr>
                        <a:t>-</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0" marR="6660" marT="6660" marB="6660" anchor="ctr"/>
                </a:tc>
                <a:tc>
                  <a:txBody>
                    <a:bodyPr/>
                    <a:lstStyle/>
                    <a:p>
                      <a:pPr marL="12700" algn="ctr">
                        <a:lnSpc>
                          <a:spcPct val="115000"/>
                        </a:lnSpc>
                        <a:spcAft>
                          <a:spcPts val="100"/>
                        </a:spcAft>
                      </a:pPr>
                      <a:r>
                        <a:rPr lang="ru-RU" sz="1100">
                          <a:solidFill>
                            <a:schemeClr val="tx1"/>
                          </a:solidFill>
                          <a:effectLst/>
                          <a:latin typeface="Times New Roman" panose="02020603050405020304" pitchFamily="18" charset="0"/>
                          <a:cs typeface="Times New Roman" panose="02020603050405020304" pitchFamily="18" charset="0"/>
                        </a:rPr>
                        <a:t>Жеңімпаз немесе жүлдегер немесе қатысушы. Облыстың/республикалық маңызы бар қалалардың және астананың деңгейі (бар болса)</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0" marR="6660" marT="6660" marB="6660" anchor="ctr"/>
                </a:tc>
                <a:tc>
                  <a:txBody>
                    <a:bodyPr/>
                    <a:lstStyle/>
                    <a:p>
                      <a:pPr marL="12700" algn="ctr">
                        <a:lnSpc>
                          <a:spcPct val="115000"/>
                        </a:lnSpc>
                        <a:spcAft>
                          <a:spcPts val="100"/>
                        </a:spcAft>
                      </a:pPr>
                      <a:r>
                        <a:rPr lang="ru-RU" sz="1100" dirty="0" err="1">
                          <a:solidFill>
                            <a:schemeClr val="tx1"/>
                          </a:solidFill>
                          <a:effectLst/>
                          <a:latin typeface="Times New Roman" panose="02020603050405020304" pitchFamily="18" charset="0"/>
                          <a:cs typeface="Times New Roman" panose="02020603050405020304" pitchFamily="18" charset="0"/>
                        </a:rPr>
                        <a:t>Облыс</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білім</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басқармасының</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жоспары</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бойынша</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немесе</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республикалық</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деңгейде</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өткізілетін</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кәсіби</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конкурстардың</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жеңімпазы</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немесе</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жүлдегері</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0" marR="6660" marT="6660" marB="6660" anchor="ctr"/>
                </a:tc>
                <a:tc>
                  <a:txBody>
                    <a:bodyPr/>
                    <a:lstStyle/>
                    <a:p>
                      <a:pPr marL="12700" algn="ctr">
                        <a:lnSpc>
                          <a:spcPct val="115000"/>
                        </a:lnSpc>
                        <a:spcAft>
                          <a:spcPts val="100"/>
                        </a:spcAft>
                      </a:pPr>
                      <a:r>
                        <a:rPr lang="ru-RU" sz="1100" dirty="0" err="1">
                          <a:solidFill>
                            <a:schemeClr val="tx1"/>
                          </a:solidFill>
                          <a:effectLst/>
                          <a:latin typeface="Times New Roman" panose="02020603050405020304" pitchFamily="18" charset="0"/>
                          <a:cs typeface="Times New Roman" panose="02020603050405020304" pitchFamily="18" charset="0"/>
                        </a:rPr>
                        <a:t>Республикалық</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деңгейде</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өткізілетін</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кәсіби</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конкурстардың</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жеңімпазы</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немесе</a:t>
                      </a:r>
                      <a:r>
                        <a:rPr lang="ru-RU" sz="1100" dirty="0">
                          <a:solidFill>
                            <a:schemeClr val="tx1"/>
                          </a:solidFill>
                          <a:effectLst/>
                          <a:latin typeface="Times New Roman" panose="02020603050405020304" pitchFamily="18" charset="0"/>
                          <a:cs typeface="Times New Roman" panose="02020603050405020304" pitchFamily="18" charset="0"/>
                        </a:rPr>
                        <a:t> </a:t>
                      </a:r>
                      <a:r>
                        <a:rPr lang="ru-RU" sz="1100" dirty="0" err="1">
                          <a:solidFill>
                            <a:schemeClr val="tx1"/>
                          </a:solidFill>
                          <a:effectLst/>
                          <a:latin typeface="Times New Roman" panose="02020603050405020304" pitchFamily="18" charset="0"/>
                          <a:cs typeface="Times New Roman" panose="02020603050405020304" pitchFamily="18" charset="0"/>
                        </a:rPr>
                        <a:t>жүлдегері</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0" marR="6660" marT="6660" marB="6660" anchor="ctr"/>
                </a:tc>
                <a:extLst>
                  <a:ext uri="{0D108BD9-81ED-4DB2-BD59-A6C34878D82A}">
                    <a16:rowId xmlns:a16="http://schemas.microsoft.com/office/drawing/2014/main" xmlns="" val="10001"/>
                  </a:ext>
                </a:extLst>
              </a:tr>
              <a:tr h="2657935">
                <a:tc>
                  <a:txBody>
                    <a:bodyPr/>
                    <a:lstStyle/>
                    <a:p>
                      <a:pPr marL="12700" algn="ctr">
                        <a:lnSpc>
                          <a:spcPct val="115000"/>
                        </a:lnSpc>
                        <a:spcAft>
                          <a:spcPts val="100"/>
                        </a:spcAft>
                      </a:pPr>
                      <a:r>
                        <a:rPr lang="en-US" sz="1100">
                          <a:solidFill>
                            <a:schemeClr val="tx1"/>
                          </a:solidFill>
                          <a:effectLst/>
                          <a:latin typeface="Times New Roman" panose="02020603050405020304" pitchFamily="18" charset="0"/>
                          <a:cs typeface="Times New Roman" panose="02020603050405020304" pitchFamily="18" charset="0"/>
                        </a:rPr>
                        <a:t>Педагогикалық тәжірибені жинақтау</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0" marR="6660" marT="6660" marB="6660" anchor="ctr"/>
                </a:tc>
                <a:tc>
                  <a:txBody>
                    <a:bodyPr/>
                    <a:lstStyle/>
                    <a:p>
                      <a:pPr marL="12700" algn="ctr">
                        <a:lnSpc>
                          <a:spcPct val="115000"/>
                        </a:lnSpc>
                        <a:spcAft>
                          <a:spcPts val="100"/>
                        </a:spcAft>
                      </a:pPr>
                      <a:r>
                        <a:rPr lang="en-US" sz="1100" dirty="0">
                          <a:solidFill>
                            <a:schemeClr val="tx1"/>
                          </a:solidFill>
                          <a:effectLst/>
                          <a:latin typeface="Times New Roman" panose="02020603050405020304" pitchFamily="18" charset="0"/>
                          <a:cs typeface="Times New Roman" panose="02020603050405020304" pitchFamily="18" charset="0"/>
                        </a:rPr>
                        <a:t>-</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0" marR="6660" marT="6660" marB="6660" anchor="ctr"/>
                </a:tc>
                <a:tc>
                  <a:txBody>
                    <a:bodyPr/>
                    <a:lstStyle/>
                    <a:p>
                      <a:pPr marL="12700" algn="ctr">
                        <a:lnSpc>
                          <a:spcPct val="115000"/>
                        </a:lnSpc>
                        <a:spcAft>
                          <a:spcPts val="100"/>
                        </a:spcAft>
                      </a:pPr>
                      <a:r>
                        <a:rPr lang="en-US" sz="1100" dirty="0">
                          <a:solidFill>
                            <a:schemeClr val="tx1"/>
                          </a:solidFill>
                          <a:effectLst/>
                          <a:latin typeface="Times New Roman" panose="02020603050405020304" pitchFamily="18" charset="0"/>
                          <a:cs typeface="Times New Roman" panose="02020603050405020304" pitchFamily="18" charset="0"/>
                        </a:rPr>
                        <a:t>-</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0" marR="6660" marT="6660" marB="6660" anchor="ctr"/>
                </a:tc>
                <a:tc>
                  <a:txBody>
                    <a:bodyPr/>
                    <a:lstStyle/>
                    <a:p>
                      <a:pPr marL="12700" algn="ctr">
                        <a:lnSpc>
                          <a:spcPct val="115000"/>
                        </a:lnSpc>
                        <a:spcAft>
                          <a:spcPts val="100"/>
                        </a:spcAft>
                      </a:pPr>
                      <a:r>
                        <a:rPr lang="en-US" sz="1100">
                          <a:solidFill>
                            <a:schemeClr val="tx1"/>
                          </a:solidFill>
                          <a:effectLst/>
                          <a:latin typeface="Times New Roman" panose="02020603050405020304" pitchFamily="18" charset="0"/>
                          <a:cs typeface="Times New Roman" panose="02020603050405020304" pitchFamily="18" charset="0"/>
                        </a:rPr>
                        <a:t>облыс немесе республика деңгейіндегі семинарларда, конференцияларда, форумдарда сөз сөйлеу (бағдарламаның көшірмелері, жинақтағы жарияланымдар ұсынылады) немесе әдістемелік материалдарды әзірлеу (тиісті деңгейдегі оқу-әдістемелік кеңестің шешімі немесе авторлық құқық туралы куәлік ұсынылады) немесе тиісті деңгейдегі деректер банкіне тәжірибе енгізу туралы құжат немесе авторлық құқық туралы куәліктің болуы</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0" marR="6660" marT="6660" marB="6660" anchor="ctr"/>
                </a:tc>
                <a:tc>
                  <a:txBody>
                    <a:bodyPr/>
                    <a:lstStyle/>
                    <a:p>
                      <a:pPr marL="12700" algn="ctr">
                        <a:lnSpc>
                          <a:spcPct val="115000"/>
                        </a:lnSpc>
                        <a:spcAft>
                          <a:spcPts val="100"/>
                        </a:spcAft>
                      </a:pPr>
                      <a:r>
                        <a:rPr lang="en-US" sz="1100" dirty="0" err="1">
                          <a:solidFill>
                            <a:schemeClr val="tx1"/>
                          </a:solidFill>
                          <a:effectLst/>
                          <a:latin typeface="Times New Roman" panose="02020603050405020304" pitchFamily="18" charset="0"/>
                          <a:cs typeface="Times New Roman" panose="02020603050405020304" pitchFamily="18" charset="0"/>
                        </a:rPr>
                        <a:t>Республика</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халықаралық</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деңгейіндегі</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семинарларда</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конференцияларда</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форумдарда</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сөз</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сөйлеу</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бағдарламаның</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жинақтағы</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жарияланымдардың</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көшірмелері</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ұсынылады</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немесе</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авторлық</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әзірлемелер</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немесе</a:t>
                      </a:r>
                      <a:endParaRPr lang="ru-RU" sz="1100" dirty="0">
                        <a:solidFill>
                          <a:schemeClr val="tx1"/>
                        </a:solidFill>
                        <a:effectLst/>
                        <a:latin typeface="Times New Roman" panose="02020603050405020304" pitchFamily="18" charset="0"/>
                        <a:cs typeface="Times New Roman" panose="02020603050405020304" pitchFamily="18" charset="0"/>
                      </a:endParaRPr>
                    </a:p>
                    <a:p>
                      <a:pPr marL="12700" algn="ctr">
                        <a:lnSpc>
                          <a:spcPct val="115000"/>
                        </a:lnSpc>
                        <a:spcAft>
                          <a:spcPts val="100"/>
                        </a:spcAft>
                      </a:pPr>
                      <a:r>
                        <a:rPr lang="en-US" sz="1100" dirty="0" err="1">
                          <a:solidFill>
                            <a:schemeClr val="tx1"/>
                          </a:solidFill>
                          <a:effectLst/>
                          <a:latin typeface="Times New Roman" panose="02020603050405020304" pitchFamily="18" charset="0"/>
                          <a:cs typeface="Times New Roman" panose="02020603050405020304" pitchFamily="18" charset="0"/>
                        </a:rPr>
                        <a:t>тиісті</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деңгейдегі</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деректер</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банкіне</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тәжірибе</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енгізу</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туралы</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құжат</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немесе</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авторлық</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құқық</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туралы</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куәліктің</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болуы</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0" marR="6660" marT="6660" marB="6660" anchor="ctr"/>
                </a:tc>
                <a:extLst>
                  <a:ext uri="{0D108BD9-81ED-4DB2-BD59-A6C34878D82A}">
                    <a16:rowId xmlns:a16="http://schemas.microsoft.com/office/drawing/2014/main" xmlns="" val="10002"/>
                  </a:ext>
                </a:extLst>
              </a:tr>
              <a:tr h="162082">
                <a:tc gridSpan="5">
                  <a:txBody>
                    <a:bodyPr/>
                    <a:lstStyle/>
                    <a:p>
                      <a:pPr marL="12700" algn="ctr">
                        <a:lnSpc>
                          <a:spcPct val="115000"/>
                        </a:lnSpc>
                        <a:spcAft>
                          <a:spcPts val="100"/>
                        </a:spcAft>
                      </a:pP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Осы</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Қағидалардағы</a:t>
                      </a:r>
                      <a:r>
                        <a:rPr lang="en-US" sz="1100" dirty="0">
                          <a:solidFill>
                            <a:schemeClr val="tx1"/>
                          </a:solidFill>
                          <a:effectLst/>
                          <a:latin typeface="Times New Roman" panose="02020603050405020304" pitchFamily="18" charset="0"/>
                          <a:cs typeface="Times New Roman" panose="02020603050405020304" pitchFamily="18" charset="0"/>
                        </a:rPr>
                        <a:t> 29-қосымшаға </a:t>
                      </a:r>
                      <a:r>
                        <a:rPr lang="en-US" sz="1100" dirty="0" err="1">
                          <a:solidFill>
                            <a:schemeClr val="tx1"/>
                          </a:solidFill>
                          <a:effectLst/>
                          <a:latin typeface="Times New Roman" panose="02020603050405020304" pitchFamily="18" charset="0"/>
                          <a:cs typeface="Times New Roman" panose="02020603050405020304" pitchFamily="18" charset="0"/>
                        </a:rPr>
                        <a:t>сәйкес</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педагогикалық</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кеңес</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отырысының</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хаттамасынан</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үзіндінің</a:t>
                      </a:r>
                      <a:r>
                        <a:rPr lang="en-US" sz="1100" dirty="0">
                          <a:solidFill>
                            <a:schemeClr val="tx1"/>
                          </a:solidFill>
                          <a:effectLst/>
                          <a:latin typeface="Times New Roman" panose="02020603050405020304" pitchFamily="18" charset="0"/>
                          <a:cs typeface="Times New Roman" panose="02020603050405020304" pitchFamily="18" charset="0"/>
                        </a:rPr>
                        <a:t> </a:t>
                      </a:r>
                      <a:r>
                        <a:rPr lang="en-US" sz="1100" dirty="0" err="1">
                          <a:solidFill>
                            <a:schemeClr val="tx1"/>
                          </a:solidFill>
                          <a:effectLst/>
                          <a:latin typeface="Times New Roman" panose="02020603050405020304" pitchFamily="18" charset="0"/>
                          <a:cs typeface="Times New Roman" panose="02020603050405020304" pitchFamily="18" charset="0"/>
                        </a:rPr>
                        <a:t>болуы</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60" marR="6660" marT="6660" marB="666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xmlns="" val="26675575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425034" y="1336846"/>
            <a:ext cx="11261048" cy="1169551"/>
          </a:xfrm>
          <a:prstGeom prst="rect">
            <a:avLst/>
          </a:prstGeom>
          <a:solidFill>
            <a:schemeClr val="accent5">
              <a:lumMod val="50000"/>
            </a:schemeClr>
          </a:solidFill>
        </p:spPr>
        <p:txBody>
          <a:bodyPr wrap="square">
            <a:spAutoFit/>
          </a:bodyPr>
          <a:lstStyle/>
          <a:p>
            <a:r>
              <a:rPr lang="ru-RU" sz="1400" dirty="0" smtClean="0">
                <a:solidFill>
                  <a:schemeClr val="bg1"/>
                </a:solidFill>
                <a:latin typeface="Cambria" panose="02040503050406030204" pitchFamily="18" charset="0"/>
                <a:ea typeface="Cambria" panose="02040503050406030204" pitchFamily="18" charset="0"/>
              </a:rPr>
              <a:t>16. АТТЕСТАТТАУДЫҢ Б</a:t>
            </a:r>
            <a:r>
              <a:rPr lang="en-US" sz="1400" dirty="0" smtClean="0">
                <a:solidFill>
                  <a:schemeClr val="bg1"/>
                </a:solidFill>
                <a:latin typeface="Cambria" panose="02040503050406030204" pitchFamily="18" charset="0"/>
                <a:ea typeface="Cambria" panose="02040503050406030204" pitchFamily="18" charset="0"/>
              </a:rPr>
              <a:t>I</a:t>
            </a:r>
            <a:r>
              <a:rPr lang="ru-RU" sz="1400" dirty="0" smtClean="0">
                <a:solidFill>
                  <a:schemeClr val="bg1"/>
                </a:solidFill>
                <a:latin typeface="Cambria" panose="02040503050406030204" pitchFamily="18" charset="0"/>
                <a:ea typeface="Cambria" panose="02040503050406030204" pitchFamily="18" charset="0"/>
              </a:rPr>
              <a:t>Р</a:t>
            </a:r>
            <a:r>
              <a:rPr lang="en-US" sz="1400" dirty="0" smtClean="0">
                <a:solidFill>
                  <a:schemeClr val="bg1"/>
                </a:solidFill>
                <a:latin typeface="Cambria" panose="02040503050406030204" pitchFamily="18" charset="0"/>
                <a:ea typeface="Cambria" panose="02040503050406030204" pitchFamily="18" charset="0"/>
              </a:rPr>
              <a:t>I</a:t>
            </a:r>
            <a:r>
              <a:rPr lang="ru-RU" sz="1400" dirty="0" smtClean="0">
                <a:solidFill>
                  <a:schemeClr val="bg1"/>
                </a:solidFill>
                <a:latin typeface="Cambria" panose="02040503050406030204" pitchFamily="18" charset="0"/>
                <a:ea typeface="Cambria" panose="02040503050406030204" pitchFamily="18" charset="0"/>
              </a:rPr>
              <a:t>НШ</a:t>
            </a:r>
            <a:r>
              <a:rPr lang="en-US" sz="1400" dirty="0" smtClean="0">
                <a:solidFill>
                  <a:schemeClr val="bg1"/>
                </a:solidFill>
                <a:latin typeface="Cambria" panose="02040503050406030204" pitchFamily="18" charset="0"/>
                <a:ea typeface="Cambria" panose="02040503050406030204" pitchFamily="18" charset="0"/>
              </a:rPr>
              <a:t>I</a:t>
            </a:r>
            <a:r>
              <a:rPr lang="ru-RU" sz="1400" dirty="0" smtClean="0">
                <a:solidFill>
                  <a:schemeClr val="bg1"/>
                </a:solidFill>
                <a:latin typeface="Cambria" panose="02040503050406030204" pitchFamily="18" charset="0"/>
                <a:ea typeface="Cambria" panose="02040503050406030204" pitchFamily="18" charset="0"/>
              </a:rPr>
              <a:t> КЕЗЕҢ</a:t>
            </a:r>
            <a:r>
              <a:rPr lang="en-US" sz="1400" dirty="0" smtClean="0">
                <a:solidFill>
                  <a:schemeClr val="bg1"/>
                </a:solidFill>
                <a:latin typeface="Cambria" panose="02040503050406030204" pitchFamily="18" charset="0"/>
                <a:ea typeface="Cambria" panose="02040503050406030204" pitchFamily="18" charset="0"/>
              </a:rPr>
              <a:t>I</a:t>
            </a:r>
            <a:r>
              <a:rPr lang="ru-RU" sz="1400" dirty="0" smtClean="0">
                <a:solidFill>
                  <a:schemeClr val="bg1"/>
                </a:solidFill>
                <a:latin typeface="Cambria" panose="02040503050406030204" pitchFamily="18" charset="0"/>
                <a:ea typeface="Cambria" panose="02040503050406030204" pitchFamily="18" charset="0"/>
              </a:rPr>
              <a:t>НДЕ БІЛІКТІЛІК ТЕСТІЛЕУІ ӨТК</a:t>
            </a:r>
            <a:r>
              <a:rPr lang="en-US" sz="1400" dirty="0" smtClean="0">
                <a:solidFill>
                  <a:schemeClr val="bg1"/>
                </a:solidFill>
                <a:latin typeface="Cambria" panose="02040503050406030204" pitchFamily="18" charset="0"/>
                <a:ea typeface="Cambria" panose="02040503050406030204" pitchFamily="18" charset="0"/>
              </a:rPr>
              <a:t>I</a:t>
            </a:r>
            <a:r>
              <a:rPr lang="ru-RU" sz="1400" dirty="0" smtClean="0">
                <a:solidFill>
                  <a:schemeClr val="bg1"/>
                </a:solidFill>
                <a:latin typeface="Cambria" panose="02040503050406030204" pitchFamily="18" charset="0"/>
                <a:ea typeface="Cambria" panose="02040503050406030204" pitchFamily="18" charset="0"/>
              </a:rPr>
              <a:t>З</a:t>
            </a:r>
            <a:r>
              <a:rPr lang="en-US" sz="1400" dirty="0" smtClean="0">
                <a:solidFill>
                  <a:schemeClr val="bg1"/>
                </a:solidFill>
                <a:latin typeface="Cambria" panose="02040503050406030204" pitchFamily="18" charset="0"/>
                <a:ea typeface="Cambria" panose="02040503050406030204" pitchFamily="18" charset="0"/>
              </a:rPr>
              <a:t>I</a:t>
            </a:r>
            <a:r>
              <a:rPr lang="ru-RU" sz="1400" dirty="0" smtClean="0">
                <a:solidFill>
                  <a:schemeClr val="bg1"/>
                </a:solidFill>
                <a:latin typeface="Cambria" panose="02040503050406030204" pitchFamily="18" charset="0"/>
                <a:ea typeface="Cambria" panose="02040503050406030204" pitchFamily="18" charset="0"/>
              </a:rPr>
              <a:t>ЛЕД</a:t>
            </a:r>
            <a:r>
              <a:rPr lang="en-US" sz="1400" dirty="0" smtClean="0">
                <a:solidFill>
                  <a:schemeClr val="bg1"/>
                </a:solidFill>
                <a:latin typeface="Cambria" panose="02040503050406030204" pitchFamily="18" charset="0"/>
                <a:ea typeface="Cambria" panose="02040503050406030204" pitchFamily="18" charset="0"/>
              </a:rPr>
              <a:t>I</a:t>
            </a:r>
            <a:r>
              <a:rPr lang="ru-RU" sz="1400" dirty="0" smtClean="0">
                <a:solidFill>
                  <a:schemeClr val="bg1"/>
                </a:solidFill>
                <a:latin typeface="Cambria" panose="02040503050406030204" pitchFamily="18" charset="0"/>
                <a:ea typeface="Cambria" panose="02040503050406030204" pitchFamily="18" charset="0"/>
              </a:rPr>
              <a:t>. БІЛІКТІЛІК ТЕСТІЛЕУІН ТАПСЫРУ ҮШІН ПЕДАГОГ ДИПЛОМДА КӨРСЕТІЛГЕН МАМАНДЫҒЫ НЕМЕСЕ НЕГІЗГІ ЛАУАЗЫМЫ БОЙЫНША ОСЫ ҚАҒИДАЛАРДЫҢ</a:t>
            </a:r>
          </a:p>
          <a:p>
            <a:r>
              <a:rPr lang="ru-RU" sz="1400" dirty="0" smtClean="0">
                <a:solidFill>
                  <a:schemeClr val="bg1"/>
                </a:solidFill>
                <a:latin typeface="Cambria" panose="02040503050406030204" pitchFamily="18" charset="0"/>
                <a:ea typeface="Cambria" panose="02040503050406030204" pitchFamily="18" charset="0"/>
              </a:rPr>
              <a:t>1-ҚОСЫМШАСЫНА СӘЙКЕС НЫСАН БОЙЫНША ҚАЗАҚСТАН РЕСПУБЛИКАСЫ БІЛІМ ЖӘНЕ ҒЫЛЫМ МИНИСТРЛІГІНІҢ ҰЛТТЫҚ ТЕСТІЛЕУ ОРТАЛЫҒЫНА (БҰДАН ӘРІ – ҰТО) НЕМЕСЕ ОЛ БЕЛГІЛЕГЕН ҰЙЫМҒА ӨТІНІШ БЕРЕДІ. БІЛІКТІЛІК ТЕСТІЛЕУІНЕН ӨТУГЕ ӨТІНІШ БЕРГЕН КЕЗДЕ ПЕДАГОГТЕР ТАПСЫРУ ТІЛІН (МЕМЛЕКЕТТІК, ОРЫС), КҮНІН, УАҚЫТЫН ТАҢДАЙДЫ</a:t>
            </a:r>
            <a:endParaRPr lang="ru-RU" sz="1400" dirty="0">
              <a:solidFill>
                <a:schemeClr val="bg1"/>
              </a:solidFill>
              <a:latin typeface="Cambria" panose="02040503050406030204" pitchFamily="18" charset="0"/>
              <a:ea typeface="Cambria" panose="02040503050406030204" pitchFamily="18" charset="0"/>
            </a:endParaRPr>
          </a:p>
        </p:txBody>
      </p:sp>
      <p:sp>
        <p:nvSpPr>
          <p:cNvPr id="5" name="Прямоугольник 4"/>
          <p:cNvSpPr/>
          <p:nvPr/>
        </p:nvSpPr>
        <p:spPr>
          <a:xfrm>
            <a:off x="622972" y="2603898"/>
            <a:ext cx="6195017" cy="351378"/>
          </a:xfrm>
          <a:prstGeom prst="rect">
            <a:avLst/>
          </a:prstGeom>
          <a:noFill/>
        </p:spPr>
        <p:txBody>
          <a:bodyPr wrap="square">
            <a:spAutoFit/>
          </a:bodyPr>
          <a:lstStyle/>
          <a:p>
            <a:pPr algn="just">
              <a:lnSpc>
                <a:spcPct val="115000"/>
              </a:lnSpc>
              <a:spcAft>
                <a:spcPts val="0"/>
              </a:spcAft>
            </a:pPr>
            <a:r>
              <a:rPr lang="en-US" sz="1600" b="1" dirty="0" smtClean="0">
                <a:latin typeface="Cambria" panose="02040503050406030204" pitchFamily="18" charset="0"/>
                <a:ea typeface="Cambria" panose="02040503050406030204" pitchFamily="18" charset="0"/>
                <a:cs typeface="Segoe UI" panose="020B0502040204020203" pitchFamily="34" charset="0"/>
              </a:rPr>
              <a:t>21. БІЛІКТІЛІК ТЕСТІЛЕУІ:</a:t>
            </a:r>
            <a:endParaRPr lang="ru-RU" sz="1200" b="1" dirty="0">
              <a:effectLst/>
              <a:latin typeface="Cambria" panose="02040503050406030204" pitchFamily="18" charset="0"/>
              <a:ea typeface="Cambria" panose="02040503050406030204" pitchFamily="18" charset="0"/>
              <a:cs typeface="Segoe UI" panose="020B0502040204020203" pitchFamily="34" charset="0"/>
            </a:endParaRPr>
          </a:p>
        </p:txBody>
      </p:sp>
      <p:grpSp>
        <p:nvGrpSpPr>
          <p:cNvPr id="26" name="Группа 25"/>
          <p:cNvGrpSpPr/>
          <p:nvPr/>
        </p:nvGrpSpPr>
        <p:grpSpPr>
          <a:xfrm>
            <a:off x="425034" y="2985787"/>
            <a:ext cx="11379601" cy="1370511"/>
            <a:chOff x="425034" y="3123283"/>
            <a:chExt cx="11379601" cy="1370511"/>
          </a:xfrm>
        </p:grpSpPr>
        <p:sp>
          <p:nvSpPr>
            <p:cNvPr id="8" name="Прямоугольник 7"/>
            <p:cNvSpPr/>
            <p:nvPr/>
          </p:nvSpPr>
          <p:spPr>
            <a:xfrm>
              <a:off x="573050" y="3410420"/>
              <a:ext cx="11231585" cy="1083374"/>
            </a:xfrm>
            <a:prstGeom prst="rect">
              <a:avLst/>
            </a:prstGeom>
          </p:spPr>
          <p:txBody>
            <a:bodyPr wrap="square">
              <a:spAutoFit/>
            </a:bodyPr>
            <a:lstStyle/>
            <a:p>
              <a:pPr marL="285750" indent="-285750" algn="just">
                <a:lnSpc>
                  <a:spcPct val="115000"/>
                </a:lnSpc>
                <a:spcAft>
                  <a:spcPts val="0"/>
                </a:spcAft>
                <a:buFont typeface="Wingdings" panose="05000000000000000000" pitchFamily="2" charset="2"/>
                <a:buChar char="Ø"/>
              </a:pPr>
              <a:r>
                <a:rPr lang="en-US" sz="1400" dirty="0" smtClean="0">
                  <a:solidFill>
                    <a:srgbClr val="000000"/>
                  </a:solidFill>
                  <a:latin typeface="Cambria" panose="02040503050406030204" pitchFamily="18" charset="0"/>
                  <a:ea typeface="Cambria" panose="02040503050406030204" pitchFamily="18" charset="0"/>
                </a:rPr>
                <a:t>КҮНТІЗБЕЛІК ЖЫЛ ІШІНДЕ 1 (БІР) РЕТ – АҚЫСЫЗ;</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Ø"/>
              </a:pPr>
              <a:r>
                <a:rPr lang="en-US" sz="1400" dirty="0" smtClean="0">
                  <a:solidFill>
                    <a:srgbClr val="000000"/>
                  </a:solidFill>
                  <a:latin typeface="Cambria" panose="02040503050406030204" pitchFamily="18" charset="0"/>
                  <a:ea typeface="Cambria" panose="02040503050406030204" pitchFamily="18" charset="0"/>
                </a:rPr>
                <a:t>КҮНТІЗБЕЛІК ЖЫЛ ІШІНДЕ 1 (БІР) РЕТ ҚАЙТА ӨТУ АҚЫЛЫ НЕГІЗДЕ;</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Ø"/>
              </a:pPr>
              <a:r>
                <a:rPr lang="en-US" sz="1400" dirty="0" smtClean="0">
                  <a:solidFill>
                    <a:srgbClr val="000000"/>
                  </a:solidFill>
                  <a:latin typeface="Cambria" panose="02040503050406030204" pitchFamily="18" charset="0"/>
                  <a:ea typeface="Cambria" panose="02040503050406030204" pitchFamily="18" charset="0"/>
                </a:rPr>
                <a:t>КҮНТІЗБЕЛІК ЖЫЛ ІШІНДЕ 1 (БІР) РЕТ МЕРЗІМІНЕН БҰРЫН АТТЕСТАТТАУҒА ӨТІНІШ БЕРГЕН ПЕДАГОГТЕР – АҚЫСЫЗ;</a:t>
              </a:r>
              <a:endParaRPr lang="ru-RU" sz="1400" dirty="0" smtClean="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Ø"/>
              </a:pPr>
              <a:r>
                <a:rPr lang="en-US" sz="1400" dirty="0" smtClean="0">
                  <a:solidFill>
                    <a:srgbClr val="000000"/>
                  </a:solidFill>
                  <a:latin typeface="Cambria" panose="02040503050406030204" pitchFamily="18" charset="0"/>
                  <a:ea typeface="Cambria" panose="02040503050406030204" pitchFamily="18" charset="0"/>
                </a:rPr>
                <a:t>СЫНАҚ (ПЕДАГОГТІҢ ҚАЛАУЫ БОЙЫНША) – КҮНТІЗБЕЛІК ЖЫЛ ІШІНДЕ АҚЫЛЫ НЕГІЗДЕ;</a:t>
              </a:r>
              <a:endParaRPr lang="ru-RU" sz="1400" dirty="0" smtClean="0">
                <a:latin typeface="Cambria" panose="02040503050406030204" pitchFamily="18" charset="0"/>
                <a:ea typeface="Cambria" panose="02040503050406030204" pitchFamily="18" charset="0"/>
              </a:endParaRPr>
            </a:p>
          </p:txBody>
        </p:sp>
        <p:sp>
          <p:nvSpPr>
            <p:cNvPr id="23" name="Прямоугольник 22"/>
            <p:cNvSpPr/>
            <p:nvPr/>
          </p:nvSpPr>
          <p:spPr>
            <a:xfrm>
              <a:off x="425034" y="3282782"/>
              <a:ext cx="11261048" cy="1179151"/>
            </a:xfrm>
            <a:prstGeom prst="rect">
              <a:avLst/>
            </a:prstGeom>
            <a:noFill/>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6" name="Прямоугольник 15"/>
            <p:cNvSpPr/>
            <p:nvPr/>
          </p:nvSpPr>
          <p:spPr>
            <a:xfrm>
              <a:off x="625427" y="3123283"/>
              <a:ext cx="1528045" cy="318998"/>
            </a:xfrm>
            <a:prstGeom prst="rect">
              <a:avLst/>
            </a:prstGeom>
            <a:solidFill>
              <a:schemeClr val="accent2"/>
            </a:solidFill>
          </p:spPr>
          <p:txBody>
            <a:bodyPr wrap="square">
              <a:spAutoFit/>
            </a:bodyPr>
            <a:lstStyle/>
            <a:p>
              <a:pPr algn="just">
                <a:lnSpc>
                  <a:spcPct val="115000"/>
                </a:lnSpc>
                <a:spcAft>
                  <a:spcPts val="0"/>
                </a:spcAft>
              </a:pPr>
              <a:r>
                <a:rPr lang="en-US" sz="1400" b="1" dirty="0">
                  <a:solidFill>
                    <a:schemeClr val="bg1"/>
                  </a:solidFill>
                  <a:latin typeface="Cambria" panose="02040503050406030204" pitchFamily="18" charset="0"/>
                  <a:ea typeface="Cambria" panose="02040503050406030204" pitchFamily="18" charset="0"/>
                </a:rPr>
                <a:t>ПЕДАГОГТЕР:</a:t>
              </a:r>
              <a:endParaRPr lang="ru-RU" sz="1400" b="1" dirty="0">
                <a:solidFill>
                  <a:schemeClr val="bg1"/>
                </a:solidFill>
                <a:latin typeface="Cambria" panose="02040503050406030204" pitchFamily="18" charset="0"/>
                <a:ea typeface="Cambria" panose="02040503050406030204" pitchFamily="18" charset="0"/>
              </a:endParaRPr>
            </a:p>
          </p:txBody>
        </p:sp>
      </p:grpSp>
      <p:grpSp>
        <p:nvGrpSpPr>
          <p:cNvPr id="27" name="Группа 26"/>
          <p:cNvGrpSpPr/>
          <p:nvPr/>
        </p:nvGrpSpPr>
        <p:grpSpPr>
          <a:xfrm>
            <a:off x="425034" y="4480539"/>
            <a:ext cx="11290324" cy="1927163"/>
            <a:chOff x="425034" y="4575143"/>
            <a:chExt cx="11290324" cy="1927163"/>
          </a:xfrm>
        </p:grpSpPr>
        <p:sp>
          <p:nvSpPr>
            <p:cNvPr id="15" name="Прямоугольник 14"/>
            <p:cNvSpPr/>
            <p:nvPr/>
          </p:nvSpPr>
          <p:spPr>
            <a:xfrm>
              <a:off x="573050" y="5203489"/>
              <a:ext cx="11142308" cy="1298817"/>
            </a:xfrm>
            <a:prstGeom prst="rect">
              <a:avLst/>
            </a:prstGeom>
          </p:spPr>
          <p:txBody>
            <a:bodyPr wrap="square">
              <a:spAutoFit/>
            </a:bodyPr>
            <a:lstStyle/>
            <a:p>
              <a:pPr marL="285750" indent="-285750" algn="just">
                <a:lnSpc>
                  <a:spcPct val="115000"/>
                </a:lnSpc>
                <a:spcAft>
                  <a:spcPts val="0"/>
                </a:spcAft>
                <a:buFont typeface="Wingdings" panose="05000000000000000000" pitchFamily="2" charset="2"/>
                <a:buChar char="Ø"/>
              </a:pPr>
              <a:r>
                <a:rPr lang="en-US" sz="1400" dirty="0" smtClean="0">
                  <a:solidFill>
                    <a:srgbClr val="000000"/>
                  </a:solidFill>
                  <a:latin typeface="Cambria" panose="02040503050406030204" pitchFamily="18" charset="0"/>
                  <a:ea typeface="Cambria" panose="02040503050406030204" pitchFamily="18" charset="0"/>
                </a:rPr>
                <a:t>КҮНТІЗБЕЛІК </a:t>
              </a:r>
              <a:r>
                <a:rPr lang="en-US" sz="1400" dirty="0">
                  <a:solidFill>
                    <a:srgbClr val="000000"/>
                  </a:solidFill>
                  <a:latin typeface="Cambria" panose="02040503050406030204" pitchFamily="18" charset="0"/>
                  <a:ea typeface="Cambria" panose="02040503050406030204" pitchFamily="18" charset="0"/>
                </a:rPr>
                <a:t>ЖЫЛ ІШІНДЕ 1 РЕТ – АҚЫСЫЗ;</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Ø"/>
              </a:pPr>
              <a:r>
                <a:rPr lang="en-US" sz="1400" dirty="0" smtClean="0">
                  <a:solidFill>
                    <a:srgbClr val="000000"/>
                  </a:solidFill>
                  <a:latin typeface="Cambria" panose="02040503050406030204" pitchFamily="18" charset="0"/>
                  <a:ea typeface="Cambria" panose="02040503050406030204" pitchFamily="18" charset="0"/>
                </a:rPr>
                <a:t>БІЛІМ </a:t>
              </a:r>
              <a:r>
                <a:rPr lang="en-US" sz="1400" dirty="0">
                  <a:solidFill>
                    <a:srgbClr val="000000"/>
                  </a:solidFill>
                  <a:latin typeface="Cambria" panose="02040503050406030204" pitchFamily="18" charset="0"/>
                  <a:ea typeface="Cambria" panose="02040503050406030204" pitchFamily="18" charset="0"/>
                </a:rPr>
                <a:t>БЕРУ ҰЙЫМДАРЫНЫҢ, ӘДІСТЕМЕЛІК КАБИНЕТТЕРДІҢ (ОРТАЛЫҚТАРДЫҢ) БАСШЫЛАРЫ КҮНТІЗБЕЛІК ЖЫЛДА 1 (БІР) РЕТ – АҚЫСЫЗ;</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Ø"/>
              </a:pPr>
              <a:r>
                <a:rPr lang="en-US" sz="1400" dirty="0" smtClean="0">
                  <a:solidFill>
                    <a:srgbClr val="000000"/>
                  </a:solidFill>
                  <a:latin typeface="Cambria" panose="02040503050406030204" pitchFamily="18" charset="0"/>
                  <a:ea typeface="Cambria" panose="02040503050406030204" pitchFamily="18" charset="0"/>
                </a:rPr>
                <a:t>КҮНТІЗБЕЛІК </a:t>
              </a:r>
              <a:r>
                <a:rPr lang="en-US" sz="1400" dirty="0">
                  <a:solidFill>
                    <a:srgbClr val="000000"/>
                  </a:solidFill>
                  <a:latin typeface="Cambria" panose="02040503050406030204" pitchFamily="18" charset="0"/>
                  <a:ea typeface="Cambria" panose="02040503050406030204" pitchFamily="18" charset="0"/>
                </a:rPr>
                <a:t>ЖЫЛ ІШІНДЕ 1 (БІР) РЕТ ҚАЙТА ӨТУ АҚЫЛЫ НЕГІЗДЕ;</a:t>
              </a:r>
              <a:endParaRPr lang="ru-RU" sz="1400" dirty="0">
                <a:latin typeface="Cambria" panose="02040503050406030204" pitchFamily="18" charset="0"/>
                <a:ea typeface="Cambria" panose="02040503050406030204" pitchFamily="18" charset="0"/>
              </a:endParaRPr>
            </a:p>
            <a:p>
              <a:pPr marL="285750" indent="-285750">
                <a:buFont typeface="Wingdings" panose="05000000000000000000" pitchFamily="2" charset="2"/>
                <a:buChar char="Ø"/>
              </a:pPr>
              <a:r>
                <a:rPr lang="en-US" sz="1400" dirty="0" smtClean="0">
                  <a:solidFill>
                    <a:srgbClr val="000000"/>
                  </a:solidFill>
                  <a:latin typeface="Cambria" panose="02040503050406030204" pitchFamily="18" charset="0"/>
                  <a:ea typeface="Cambria" panose="02040503050406030204" pitchFamily="18" charset="0"/>
                </a:rPr>
                <a:t>СЫНАҚ </a:t>
              </a:r>
              <a:r>
                <a:rPr lang="en-US" sz="1400" dirty="0">
                  <a:solidFill>
                    <a:srgbClr val="000000"/>
                  </a:solidFill>
                  <a:latin typeface="Cambria" panose="02040503050406030204" pitchFamily="18" charset="0"/>
                  <a:ea typeface="Cambria" panose="02040503050406030204" pitchFamily="18" charset="0"/>
                </a:rPr>
                <a:t>(ҚАЛАУЫ БОЙЫНША) – КҮНТІЗБЕЛІК ЖЫЛ ІШІНДЕ АҚЫЛЫ НЕГІЗДЕ</a:t>
              </a:r>
              <a:endParaRPr lang="ru-RU" sz="1400" dirty="0">
                <a:latin typeface="Cambria" panose="02040503050406030204" pitchFamily="18" charset="0"/>
                <a:ea typeface="Cambria" panose="02040503050406030204" pitchFamily="18" charset="0"/>
              </a:endParaRPr>
            </a:p>
          </p:txBody>
        </p:sp>
        <p:sp>
          <p:nvSpPr>
            <p:cNvPr id="22" name="Прямоугольник 21"/>
            <p:cNvSpPr/>
            <p:nvPr/>
          </p:nvSpPr>
          <p:spPr>
            <a:xfrm>
              <a:off x="622972" y="4575143"/>
              <a:ext cx="10680028" cy="587853"/>
            </a:xfrm>
            <a:prstGeom prst="rect">
              <a:avLst/>
            </a:prstGeom>
            <a:solidFill>
              <a:schemeClr val="accent2"/>
            </a:solidFill>
          </p:spPr>
          <p:txBody>
            <a:bodyPr wrap="square">
              <a:spAutoFit/>
            </a:bodyPr>
            <a:lstStyle/>
            <a:p>
              <a:pPr algn="just">
                <a:lnSpc>
                  <a:spcPct val="115000"/>
                </a:lnSpc>
                <a:spcAft>
                  <a:spcPts val="0"/>
                </a:spcAft>
              </a:pPr>
              <a:r>
                <a:rPr lang="en-US" sz="1400" b="1" dirty="0">
                  <a:solidFill>
                    <a:schemeClr val="bg1"/>
                  </a:solidFill>
                  <a:latin typeface="Cambria" panose="02040503050406030204" pitchFamily="18" charset="0"/>
                  <a:ea typeface="Cambria" panose="02040503050406030204" pitchFamily="18" charset="0"/>
                </a:rPr>
                <a:t>ПЕДАГОГИКАЛЫҚ (МАМАНДЫҚТАР) БАҒЫТТАР БОЙЫНША ТЕХНИКАЛЫҚ ЖӘНЕ КӘСІПТІК, ЖОҒАРЫ ЖӘНЕ/НЕМЕСЕ ЖОҒАРЫ ОҚУ ОРНЫНАН КЕЙІНГІ БІЛІМІ БАР, ТӘЖІРИБЕСІ ЖОҚ КАНДИДАТТАР:</a:t>
              </a:r>
              <a:endParaRPr lang="ru-RU" sz="1400" b="1" dirty="0">
                <a:solidFill>
                  <a:schemeClr val="bg1"/>
                </a:solidFill>
                <a:latin typeface="Cambria" panose="02040503050406030204" pitchFamily="18" charset="0"/>
                <a:ea typeface="Cambria" panose="02040503050406030204" pitchFamily="18" charset="0"/>
              </a:endParaRPr>
            </a:p>
          </p:txBody>
        </p:sp>
        <p:sp>
          <p:nvSpPr>
            <p:cNvPr id="31" name="Прямоугольник 30"/>
            <p:cNvSpPr/>
            <p:nvPr/>
          </p:nvSpPr>
          <p:spPr>
            <a:xfrm>
              <a:off x="425034" y="4889961"/>
              <a:ext cx="11261048" cy="1599968"/>
            </a:xfrm>
            <a:prstGeom prst="rect">
              <a:avLst/>
            </a:prstGeom>
            <a:noFill/>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grpSp>
      <p:sp>
        <p:nvSpPr>
          <p:cNvPr id="35" name="Прямоугольник 34"/>
          <p:cNvSpPr/>
          <p:nvPr/>
        </p:nvSpPr>
        <p:spPr>
          <a:xfrm>
            <a:off x="1519018" y="183871"/>
            <a:ext cx="9452519" cy="400110"/>
          </a:xfrm>
          <a:prstGeom prst="rect">
            <a:avLst/>
          </a:prstGeom>
        </p:spPr>
        <p:txBody>
          <a:bodyPr wrap="square">
            <a:spAutoFit/>
          </a:bodyPr>
          <a:lstStyle/>
          <a:p>
            <a:r>
              <a:rPr lang="en-US" sz="2000" b="1" dirty="0" smtClean="0">
                <a:solidFill>
                  <a:schemeClr val="bg1"/>
                </a:solidFill>
                <a:latin typeface="Cambria" panose="02040503050406030204" pitchFamily="18" charset="0"/>
                <a:ea typeface="Cambria" panose="02040503050406030204" pitchFamily="18" charset="0"/>
              </a:rPr>
              <a:t>ПЕДАГОГТЕРДІ АТТЕСТАТТАУДАН ӨТКІЗУ ҚАҒИДАЛАРЫ МЕН ШАРТТАРЫ</a:t>
            </a:r>
            <a:endParaRPr lang="ru-RU" sz="2000" dirty="0">
              <a:solidFill>
                <a:schemeClr val="bg1"/>
              </a:solidFill>
              <a:latin typeface="Cambria" panose="02040503050406030204" pitchFamily="18" charset="0"/>
              <a:ea typeface="Cambria" panose="02040503050406030204" pitchFamily="18" charset="0"/>
            </a:endParaRPr>
          </a:p>
        </p:txBody>
      </p:sp>
      <p:sp>
        <p:nvSpPr>
          <p:cNvPr id="30" name="Прямоугольник 29"/>
          <p:cNvSpPr/>
          <p:nvPr/>
        </p:nvSpPr>
        <p:spPr>
          <a:xfrm>
            <a:off x="1" y="897803"/>
            <a:ext cx="12191999" cy="338554"/>
          </a:xfrm>
          <a:prstGeom prst="rect">
            <a:avLst/>
          </a:prstGeom>
        </p:spPr>
        <p:txBody>
          <a:bodyPr wrap="square">
            <a:spAutoFit/>
          </a:bodyPr>
          <a:lstStyle/>
          <a:p>
            <a:pPr algn="ctr"/>
            <a:r>
              <a:rPr lang="ru-RU" sz="1600" b="1" dirty="0" smtClean="0">
                <a:solidFill>
                  <a:srgbClr val="000000"/>
                </a:solidFill>
                <a:latin typeface="Cambria" panose="02040503050406030204" pitchFamily="18" charset="0"/>
                <a:ea typeface="Cambria" panose="02040503050406030204" pitchFamily="18" charset="0"/>
              </a:rPr>
              <a:t>1-ПАРАГРАФ. БІЛІКТІЛІК ТЕСТІЛЕУІН ӨТКІЗУ ТӘРТІБІ</a:t>
            </a:r>
            <a:endParaRPr lang="ru-RU"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8452795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Прямоугольник 25"/>
          <p:cNvSpPr/>
          <p:nvPr/>
        </p:nvSpPr>
        <p:spPr>
          <a:xfrm>
            <a:off x="603628" y="947981"/>
            <a:ext cx="10803467" cy="375487"/>
          </a:xfrm>
          <a:prstGeom prst="rect">
            <a:avLst/>
          </a:prstGeom>
          <a:noFill/>
        </p:spPr>
        <p:txBody>
          <a:bodyPr wrap="square">
            <a:spAutoFit/>
          </a:bodyPr>
          <a:lstStyle/>
          <a:p>
            <a:pPr algn="ctr">
              <a:lnSpc>
                <a:spcPct val="115000"/>
              </a:lnSpc>
              <a:spcAft>
                <a:spcPts val="0"/>
              </a:spcAft>
            </a:pPr>
            <a:r>
              <a:rPr lang="ru-RU" sz="1600" b="1" dirty="0" smtClean="0">
                <a:latin typeface="Cambria" panose="02040503050406030204" pitchFamily="18" charset="0"/>
                <a:ea typeface="Cambria" panose="02040503050406030204" pitchFamily="18" charset="0"/>
              </a:rPr>
              <a:t>9. ТЕХНИКАЛЫҚ ЖӘНЕ КӘСІПТІК, ОРТА БІЛІМНЕН КЕЙІНГІ БІЛІМ БЕРУ ҰЙЫМДАРЫ ҮШІН:</a:t>
            </a:r>
            <a:endParaRPr lang="ru-RU" sz="1200" b="1" dirty="0">
              <a:latin typeface="Cambria" panose="02040503050406030204" pitchFamily="18" charset="0"/>
              <a:ea typeface="Cambria" panose="02040503050406030204" pitchFamily="18" charset="0"/>
            </a:endParaRPr>
          </a:p>
        </p:txBody>
      </p:sp>
      <p:grpSp>
        <p:nvGrpSpPr>
          <p:cNvPr id="2049" name="Группа 2048"/>
          <p:cNvGrpSpPr/>
          <p:nvPr/>
        </p:nvGrpSpPr>
        <p:grpSpPr>
          <a:xfrm>
            <a:off x="603628" y="1471751"/>
            <a:ext cx="11099800" cy="939231"/>
            <a:chOff x="533400" y="4480739"/>
            <a:chExt cx="11099800" cy="939231"/>
          </a:xfrm>
        </p:grpSpPr>
        <p:sp>
          <p:nvSpPr>
            <p:cNvPr id="34" name="Прямоугольник 33"/>
            <p:cNvSpPr/>
            <p:nvPr/>
          </p:nvSpPr>
          <p:spPr>
            <a:xfrm>
              <a:off x="533400" y="4639550"/>
              <a:ext cx="11099800" cy="7334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Прямоугольник 22"/>
            <p:cNvSpPr/>
            <p:nvPr/>
          </p:nvSpPr>
          <p:spPr>
            <a:xfrm>
              <a:off x="782221" y="4832117"/>
              <a:ext cx="9479379" cy="587853"/>
            </a:xfrm>
            <a:prstGeom prst="rect">
              <a:avLst/>
            </a:prstGeom>
          </p:spPr>
          <p:txBody>
            <a:bodyPr wrap="square">
              <a:spAutoFit/>
            </a:bodyPr>
            <a:lstStyle/>
            <a:p>
              <a:pPr marL="285750" indent="-285750" algn="just">
                <a:lnSpc>
                  <a:spcPct val="115000"/>
                </a:lnSpc>
                <a:spcAft>
                  <a:spcPts val="0"/>
                </a:spcAft>
                <a:buFont typeface="Wingdings" panose="05000000000000000000" pitchFamily="2" charset="2"/>
                <a:buChar char="ü"/>
              </a:pPr>
              <a:r>
                <a:rPr lang="ru-RU" sz="1400" dirty="0" smtClean="0">
                  <a:solidFill>
                    <a:srgbClr val="000000"/>
                  </a:solidFill>
                  <a:latin typeface="Cambria" panose="02040503050406030204" pitchFamily="18" charset="0"/>
                  <a:ea typeface="Cambria" panose="02040503050406030204" pitchFamily="18" charset="0"/>
                </a:rPr>
                <a:t>"ПЕДАГОГИКА, ОҚЫТУ ӘДІСТЕМЕСІ" – ОТЫЗ ТАПСЫРМА;</a:t>
              </a:r>
              <a:endParaRPr lang="ru-RU" sz="1400" dirty="0" smtClean="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ü"/>
              </a:pPr>
              <a:r>
                <a:rPr lang="ru-RU" sz="1400" dirty="0" smtClean="0">
                  <a:solidFill>
                    <a:srgbClr val="000000"/>
                  </a:solidFill>
                  <a:latin typeface="Cambria" panose="02040503050406030204" pitchFamily="18" charset="0"/>
                  <a:ea typeface="Cambria" panose="02040503050406030204" pitchFamily="18" charset="0"/>
                </a:rPr>
                <a:t>"ОҚУ ПӘНІНІҢ МАЗМҰНЫ" – ЖЕТПІС ТАПСЫРМА;</a:t>
              </a:r>
              <a:endParaRPr lang="ru-RU" sz="1400" dirty="0">
                <a:effectLst/>
                <a:latin typeface="Cambria" panose="02040503050406030204" pitchFamily="18" charset="0"/>
                <a:ea typeface="Cambria" panose="02040503050406030204" pitchFamily="18" charset="0"/>
              </a:endParaRPr>
            </a:p>
          </p:txBody>
        </p:sp>
        <p:sp>
          <p:nvSpPr>
            <p:cNvPr id="28" name="Прямоугольник 27"/>
            <p:cNvSpPr/>
            <p:nvPr/>
          </p:nvSpPr>
          <p:spPr>
            <a:xfrm>
              <a:off x="767722" y="4480739"/>
              <a:ext cx="8587943" cy="351378"/>
            </a:xfrm>
            <a:prstGeom prst="rect">
              <a:avLst/>
            </a:prstGeom>
            <a:solidFill>
              <a:schemeClr val="accent5">
                <a:lumMod val="50000"/>
              </a:schemeClr>
            </a:solidFill>
          </p:spPr>
          <p:txBody>
            <a:bodyPr wrap="square">
              <a:spAutoFit/>
            </a:bodyPr>
            <a:lstStyle/>
            <a:p>
              <a:pPr algn="just">
                <a:lnSpc>
                  <a:spcPct val="115000"/>
                </a:lnSpc>
                <a:spcAft>
                  <a:spcPts val="0"/>
                </a:spcAft>
              </a:pPr>
              <a:r>
                <a:rPr lang="ru-RU" sz="1600" dirty="0" smtClean="0">
                  <a:solidFill>
                    <a:schemeClr val="bg1"/>
                  </a:solidFill>
                  <a:latin typeface="Cambria" panose="02040503050406030204" pitchFamily="18" charset="0"/>
                  <a:ea typeface="Cambria" panose="02040503050406030204" pitchFamily="18" charset="0"/>
                </a:rPr>
                <a:t>ЖАЛПЫ БІЛІМ БЕРЕТІН ПӘНДЕР БОЙЫНША ПЕДАГОГТЕР:</a:t>
              </a:r>
              <a:endParaRPr lang="ru-RU" sz="1200" dirty="0">
                <a:solidFill>
                  <a:schemeClr val="bg1"/>
                </a:solidFill>
                <a:latin typeface="Cambria" panose="02040503050406030204" pitchFamily="18" charset="0"/>
                <a:ea typeface="Cambria" panose="02040503050406030204" pitchFamily="18" charset="0"/>
              </a:endParaRPr>
            </a:p>
          </p:txBody>
        </p:sp>
      </p:grpSp>
      <p:grpSp>
        <p:nvGrpSpPr>
          <p:cNvPr id="2051" name="Группа 2050"/>
          <p:cNvGrpSpPr/>
          <p:nvPr/>
        </p:nvGrpSpPr>
        <p:grpSpPr>
          <a:xfrm>
            <a:off x="496948" y="2592786"/>
            <a:ext cx="11206480" cy="1204963"/>
            <a:chOff x="526575" y="5419970"/>
            <a:chExt cx="11106625" cy="1151655"/>
          </a:xfrm>
        </p:grpSpPr>
        <p:sp>
          <p:nvSpPr>
            <p:cNvPr id="37" name="Прямоугольник 36"/>
            <p:cNvSpPr/>
            <p:nvPr/>
          </p:nvSpPr>
          <p:spPr>
            <a:xfrm>
              <a:off x="526575" y="5623253"/>
              <a:ext cx="11106625" cy="901371"/>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Прямоугольник 30"/>
            <p:cNvSpPr/>
            <p:nvPr/>
          </p:nvSpPr>
          <p:spPr>
            <a:xfrm>
              <a:off x="767722" y="5419970"/>
              <a:ext cx="10535278" cy="523220"/>
            </a:xfrm>
            <a:prstGeom prst="rect">
              <a:avLst/>
            </a:prstGeom>
            <a:solidFill>
              <a:schemeClr val="accent2"/>
            </a:solidFill>
          </p:spPr>
          <p:txBody>
            <a:bodyPr wrap="square">
              <a:spAutoFit/>
            </a:bodyPr>
            <a:lstStyle/>
            <a:p>
              <a:pPr algn="just">
                <a:spcAft>
                  <a:spcPts val="0"/>
                </a:spcAft>
              </a:pPr>
              <a:r>
                <a:rPr lang="ru-RU" sz="1400" dirty="0" smtClean="0">
                  <a:solidFill>
                    <a:schemeClr val="bg1"/>
                  </a:solidFill>
                  <a:latin typeface="Cambria" panose="02040503050406030204" pitchFamily="18" charset="0"/>
                  <a:ea typeface="Cambria" panose="02040503050406030204" pitchFamily="18" charset="0"/>
                </a:rPr>
                <a:t>ЖАЛПЫ КӘСІПТІК ЖӘНЕ АРНАЙЫ, ЖАЛПЫ ГУМАНИТАРЛЫҚ ЖӘНЕ ӘЛЕУМЕТТІК-ЭКОНОМИКАЛЫҚ ПӘНДЕР БОЙЫНША ПЕДАГОГТЕР:</a:t>
              </a:r>
              <a:endParaRPr lang="ru-RU" sz="1100" dirty="0">
                <a:solidFill>
                  <a:schemeClr val="bg1"/>
                </a:solidFill>
                <a:effectLst/>
                <a:latin typeface="Cambria" panose="02040503050406030204" pitchFamily="18" charset="0"/>
                <a:ea typeface="Cambria" panose="02040503050406030204" pitchFamily="18" charset="0"/>
              </a:endParaRPr>
            </a:p>
          </p:txBody>
        </p:sp>
        <p:sp>
          <p:nvSpPr>
            <p:cNvPr id="2048" name="Прямоугольник 2047"/>
            <p:cNvSpPr/>
            <p:nvPr/>
          </p:nvSpPr>
          <p:spPr>
            <a:xfrm>
              <a:off x="767722" y="5983772"/>
              <a:ext cx="6198450" cy="587853"/>
            </a:xfrm>
            <a:prstGeom prst="rect">
              <a:avLst/>
            </a:prstGeom>
          </p:spPr>
          <p:txBody>
            <a:bodyPr wrap="square">
              <a:spAutoFit/>
            </a:bodyPr>
            <a:lstStyle/>
            <a:p>
              <a:pPr marL="285750" indent="-285750" algn="just">
                <a:lnSpc>
                  <a:spcPct val="115000"/>
                </a:lnSpc>
                <a:spcAft>
                  <a:spcPts val="0"/>
                </a:spcAft>
                <a:buFont typeface="Wingdings" panose="05000000000000000000" pitchFamily="2" charset="2"/>
                <a:buChar char="ü"/>
              </a:pPr>
              <a:r>
                <a:rPr lang="ru-RU" sz="1400" dirty="0" smtClean="0">
                  <a:solidFill>
                    <a:srgbClr val="000000"/>
                  </a:solidFill>
                  <a:latin typeface="Cambria" panose="02040503050406030204" pitchFamily="18" charset="0"/>
                  <a:ea typeface="Cambria" panose="02040503050406030204" pitchFamily="18" charset="0"/>
                </a:rPr>
                <a:t>"ПЕДАГОГИКА, ОҚЫТУ ӘДІСТЕМЕСІ" – ОТЫЗ ТАПСЫРМА;</a:t>
              </a:r>
              <a:endParaRPr lang="ru-RU" sz="1400" dirty="0" smtClean="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ü"/>
              </a:pPr>
              <a:r>
                <a:rPr lang="ru-RU" sz="1400" dirty="0" smtClean="0">
                  <a:solidFill>
                    <a:srgbClr val="000000"/>
                  </a:solidFill>
                  <a:latin typeface="Cambria" panose="02040503050406030204" pitchFamily="18" charset="0"/>
                  <a:ea typeface="Cambria" panose="02040503050406030204" pitchFamily="18" charset="0"/>
                </a:rPr>
                <a:t>"ҚЫЗМЕТ БАҒЫТЫ БОЙЫНША" – ЖЕТПІС ТАПСЫРМА;</a:t>
              </a:r>
              <a:endParaRPr lang="ru-RU" sz="1400" dirty="0">
                <a:effectLst/>
                <a:latin typeface="Cambria" panose="02040503050406030204" pitchFamily="18" charset="0"/>
                <a:ea typeface="Cambria" panose="02040503050406030204" pitchFamily="18" charset="0"/>
              </a:endParaRPr>
            </a:p>
          </p:txBody>
        </p:sp>
      </p:grpSp>
      <p:sp>
        <p:nvSpPr>
          <p:cNvPr id="43" name="Прямоугольник 42"/>
          <p:cNvSpPr/>
          <p:nvPr/>
        </p:nvSpPr>
        <p:spPr>
          <a:xfrm>
            <a:off x="1519018" y="183871"/>
            <a:ext cx="9452519" cy="400110"/>
          </a:xfrm>
          <a:prstGeom prst="rect">
            <a:avLst/>
          </a:prstGeom>
        </p:spPr>
        <p:txBody>
          <a:bodyPr wrap="square">
            <a:spAutoFit/>
          </a:bodyPr>
          <a:lstStyle/>
          <a:p>
            <a:r>
              <a:rPr lang="en-US" sz="2000" b="1" dirty="0" smtClean="0">
                <a:solidFill>
                  <a:schemeClr val="bg1"/>
                </a:solidFill>
                <a:latin typeface="Cambria" panose="02040503050406030204" pitchFamily="18" charset="0"/>
                <a:ea typeface="Cambria" panose="02040503050406030204" pitchFamily="18" charset="0"/>
              </a:rPr>
              <a:t>ПЕДАГОГТЕРДІ АТТЕСТАТТАУДАН ӨТКІЗУ ҚАҒИДАЛАРЫ МЕН ШАРТТАРЫ</a:t>
            </a:r>
            <a:endParaRPr lang="ru-RU" sz="2000" dirty="0">
              <a:solidFill>
                <a:schemeClr val="bg1"/>
              </a:solidFill>
              <a:latin typeface="Cambria" panose="02040503050406030204" pitchFamily="18" charset="0"/>
              <a:ea typeface="Cambria" panose="02040503050406030204" pitchFamily="18" charset="0"/>
            </a:endParaRPr>
          </a:p>
        </p:txBody>
      </p:sp>
      <p:grpSp>
        <p:nvGrpSpPr>
          <p:cNvPr id="21" name="Группа 20"/>
          <p:cNvGrpSpPr/>
          <p:nvPr/>
        </p:nvGrpSpPr>
        <p:grpSpPr>
          <a:xfrm>
            <a:off x="496948" y="4152620"/>
            <a:ext cx="11099800" cy="892231"/>
            <a:chOff x="533400" y="4480739"/>
            <a:chExt cx="11099800" cy="892231"/>
          </a:xfrm>
        </p:grpSpPr>
        <p:sp>
          <p:nvSpPr>
            <p:cNvPr id="22" name="Прямоугольник 21"/>
            <p:cNvSpPr/>
            <p:nvPr/>
          </p:nvSpPr>
          <p:spPr>
            <a:xfrm>
              <a:off x="533400" y="4639550"/>
              <a:ext cx="11099800" cy="7334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Прямоугольник 26"/>
            <p:cNvSpPr/>
            <p:nvPr/>
          </p:nvSpPr>
          <p:spPr>
            <a:xfrm>
              <a:off x="782221" y="4832117"/>
              <a:ext cx="9479379" cy="318998"/>
            </a:xfrm>
            <a:prstGeom prst="rect">
              <a:avLst/>
            </a:prstGeom>
          </p:spPr>
          <p:txBody>
            <a:bodyPr wrap="square">
              <a:spAutoFit/>
            </a:bodyPr>
            <a:lstStyle/>
            <a:p>
              <a:pPr marL="285750" indent="-285750" algn="just">
                <a:lnSpc>
                  <a:spcPct val="115000"/>
                </a:lnSpc>
                <a:spcAft>
                  <a:spcPts val="0"/>
                </a:spcAft>
                <a:buFont typeface="Wingdings" panose="05000000000000000000" pitchFamily="2" charset="2"/>
                <a:buChar char="ü"/>
              </a:pPr>
              <a:r>
                <a:rPr lang="ru-RU" sz="1400" dirty="0">
                  <a:solidFill>
                    <a:srgbClr val="000000"/>
                  </a:solidFill>
                  <a:latin typeface="Cambria" panose="02040503050406030204" pitchFamily="18" charset="0"/>
                  <a:ea typeface="Cambria" panose="02040503050406030204" pitchFamily="18" charset="0"/>
                </a:rPr>
                <a:t>"ПЕДАГОГИКА, ОҚЫТУ ӘДІСТЕМЕСІ" – ОТЫЗ ТАПСЫРМА;</a:t>
              </a:r>
              <a:endParaRPr lang="ru-RU" sz="1100" dirty="0">
                <a:latin typeface="Cambria" panose="02040503050406030204" pitchFamily="18" charset="0"/>
                <a:ea typeface="Cambria" panose="02040503050406030204" pitchFamily="18" charset="0"/>
              </a:endParaRPr>
            </a:p>
          </p:txBody>
        </p:sp>
        <p:sp>
          <p:nvSpPr>
            <p:cNvPr id="29" name="Прямоугольник 28"/>
            <p:cNvSpPr/>
            <p:nvPr/>
          </p:nvSpPr>
          <p:spPr>
            <a:xfrm>
              <a:off x="767722" y="4480739"/>
              <a:ext cx="8587943" cy="351378"/>
            </a:xfrm>
            <a:prstGeom prst="rect">
              <a:avLst/>
            </a:prstGeom>
            <a:solidFill>
              <a:schemeClr val="accent5">
                <a:lumMod val="50000"/>
              </a:schemeClr>
            </a:solidFill>
          </p:spPr>
          <p:txBody>
            <a:bodyPr wrap="square">
              <a:spAutoFit/>
            </a:bodyPr>
            <a:lstStyle/>
            <a:p>
              <a:pPr algn="just">
                <a:lnSpc>
                  <a:spcPct val="115000"/>
                </a:lnSpc>
                <a:spcAft>
                  <a:spcPts val="0"/>
                </a:spcAft>
              </a:pPr>
              <a:r>
                <a:rPr lang="ru-RU" sz="1600" dirty="0">
                  <a:solidFill>
                    <a:schemeClr val="bg1"/>
                  </a:solidFill>
                  <a:latin typeface="Cambria" panose="02040503050406030204" pitchFamily="18" charset="0"/>
                  <a:ea typeface="Cambria" panose="02040503050406030204" pitchFamily="18" charset="0"/>
                </a:rPr>
                <a:t>ӨНДІРІСТІК ОҚЫТУ ШЕБЕРЛЕРІ:</a:t>
              </a:r>
              <a:endParaRPr lang="ru-RU" sz="1200" dirty="0">
                <a:solidFill>
                  <a:schemeClr val="bg1"/>
                </a:solidFill>
                <a:latin typeface="Cambria" panose="02040503050406030204" pitchFamily="18" charset="0"/>
                <a:ea typeface="Cambria" panose="02040503050406030204" pitchFamily="18" charset="0"/>
              </a:endParaRPr>
            </a:p>
          </p:txBody>
        </p:sp>
      </p:grpSp>
    </p:spTree>
    <p:extLst>
      <p:ext uri="{BB962C8B-B14F-4D97-AF65-F5344CB8AC3E}">
        <p14:creationId xmlns:p14="http://schemas.microsoft.com/office/powerpoint/2010/main" xmlns="" val="15715829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sp>
        <p:nvSpPr>
          <p:cNvPr id="20" name="TextBox 19"/>
          <p:cNvSpPr txBox="1"/>
          <p:nvPr/>
        </p:nvSpPr>
        <p:spPr>
          <a:xfrm>
            <a:off x="11517606" y="171389"/>
            <a:ext cx="336952" cy="400110"/>
          </a:xfrm>
          <a:prstGeom prst="rect">
            <a:avLst/>
          </a:prstGeom>
          <a:noFill/>
        </p:spPr>
        <p:txBody>
          <a:bodyPr wrap="none" rtlCol="0">
            <a:spAutoFit/>
          </a:bodyPr>
          <a:lstStyle/>
          <a:p>
            <a:r>
              <a:rPr lang="kk-KZ" sz="2000" b="1" dirty="0" smtClean="0">
                <a:solidFill>
                  <a:schemeClr val="bg1"/>
                </a:solidFill>
                <a:latin typeface="Cambria" panose="02040503050406030204" pitchFamily="18" charset="0"/>
                <a:ea typeface="Segoe UI" panose="020B0502040204020203" pitchFamily="34" charset="0"/>
                <a:cs typeface="Segoe UI" panose="020B0502040204020203" pitchFamily="34" charset="0"/>
              </a:rPr>
              <a:t>5</a:t>
            </a:r>
            <a:endParaRPr lang="ru-RU" sz="2000" b="1" dirty="0">
              <a:solidFill>
                <a:schemeClr val="bg1"/>
              </a:solidFill>
              <a:latin typeface="Cambria" panose="02040503050406030204" pitchFamily="18" charset="0"/>
              <a:ea typeface="Segoe UI" panose="020B0502040204020203" pitchFamily="34" charset="0"/>
              <a:cs typeface="Segoe UI" panose="020B0502040204020203" pitchFamily="34" charset="0"/>
            </a:endParaRPr>
          </a:p>
        </p:txBody>
      </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053" name="Группа 2052"/>
          <p:cNvGrpSpPr/>
          <p:nvPr/>
        </p:nvGrpSpPr>
        <p:grpSpPr>
          <a:xfrm>
            <a:off x="592666" y="1028879"/>
            <a:ext cx="11040534" cy="1634089"/>
            <a:chOff x="533400" y="1960252"/>
            <a:chExt cx="11099800" cy="952222"/>
          </a:xfrm>
        </p:grpSpPr>
        <p:sp>
          <p:nvSpPr>
            <p:cNvPr id="27" name="Прямоугольник 26"/>
            <p:cNvSpPr/>
            <p:nvPr/>
          </p:nvSpPr>
          <p:spPr>
            <a:xfrm>
              <a:off x="533400" y="2125912"/>
              <a:ext cx="11099800" cy="555202"/>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782222" y="2324621"/>
              <a:ext cx="8288867" cy="587853"/>
            </a:xfrm>
            <a:prstGeom prst="rect">
              <a:avLst/>
            </a:prstGeom>
          </p:spPr>
          <p:txBody>
            <a:bodyPr wrap="square">
              <a:spAutoFit/>
            </a:bodyPr>
            <a:lstStyle/>
            <a:p>
              <a:pPr marL="285750" indent="-285750" algn="just">
                <a:lnSpc>
                  <a:spcPct val="115000"/>
                </a:lnSpc>
                <a:spcAft>
                  <a:spcPts val="0"/>
                </a:spcAft>
                <a:buFont typeface="Wingdings" panose="05000000000000000000" pitchFamily="2" charset="2"/>
                <a:buChar char="ü"/>
              </a:pPr>
              <a:r>
                <a:rPr lang="ru-RU" sz="1400" dirty="0">
                  <a:solidFill>
                    <a:srgbClr val="000000"/>
                  </a:solidFill>
                  <a:latin typeface="Cambria" panose="02040503050406030204" pitchFamily="18" charset="0"/>
                  <a:ea typeface="Cambria" panose="02040503050406030204" pitchFamily="18" charset="0"/>
                </a:rPr>
                <a:t>"ПЕДАГОГИКА, ОҚЫТУ ӘДІСТЕМЕСІ" – ОТЫЗ ТАПСЫРМА</a:t>
              </a:r>
              <a:r>
                <a:rPr lang="ru-RU" sz="1400" dirty="0" smtClean="0">
                  <a:solidFill>
                    <a:srgbClr val="000000"/>
                  </a:solidFill>
                  <a:latin typeface="Cambria" panose="02040503050406030204" pitchFamily="18" charset="0"/>
                  <a:ea typeface="Cambria" panose="02040503050406030204" pitchFamily="18" charset="0"/>
                </a:rPr>
                <a:t>;</a:t>
              </a:r>
              <a:endParaRPr lang="ru-RU" sz="1100" dirty="0" smtClean="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ü"/>
              </a:pPr>
              <a:r>
                <a:rPr lang="ru-RU" sz="1400" dirty="0" smtClean="0">
                  <a:solidFill>
                    <a:srgbClr val="000000"/>
                  </a:solidFill>
                  <a:latin typeface="Cambria" panose="02040503050406030204" pitchFamily="18" charset="0"/>
                  <a:ea typeface="Cambria" panose="02040503050406030204" pitchFamily="18" charset="0"/>
                </a:rPr>
                <a:t>"</a:t>
              </a:r>
              <a:r>
                <a:rPr lang="ru-RU" sz="1400" dirty="0">
                  <a:solidFill>
                    <a:srgbClr val="000000"/>
                  </a:solidFill>
                  <a:latin typeface="Cambria" panose="02040503050406030204" pitchFamily="18" charset="0"/>
                  <a:ea typeface="Cambria" panose="02040503050406030204" pitchFamily="18" charset="0"/>
                </a:rPr>
                <a:t>ПСИХОЛОГИЯ НЕГІЗДЕРІ" – ОТЫЗ ТАПСЫРМА;</a:t>
              </a:r>
              <a:endParaRPr lang="ru-RU" sz="1100" dirty="0">
                <a:latin typeface="Cambria" panose="02040503050406030204" pitchFamily="18" charset="0"/>
                <a:ea typeface="Cambria" panose="02040503050406030204" pitchFamily="18" charset="0"/>
              </a:endParaRPr>
            </a:p>
          </p:txBody>
        </p:sp>
        <p:sp>
          <p:nvSpPr>
            <p:cNvPr id="12" name="Прямоугольник 11"/>
            <p:cNvSpPr/>
            <p:nvPr/>
          </p:nvSpPr>
          <p:spPr>
            <a:xfrm>
              <a:off x="782221" y="1960252"/>
              <a:ext cx="8573445" cy="351378"/>
            </a:xfrm>
            <a:prstGeom prst="rect">
              <a:avLst/>
            </a:prstGeom>
            <a:solidFill>
              <a:schemeClr val="accent2"/>
            </a:solidFill>
          </p:spPr>
          <p:txBody>
            <a:bodyPr wrap="square">
              <a:spAutoFit/>
            </a:bodyPr>
            <a:lstStyle/>
            <a:p>
              <a:pPr algn="just">
                <a:lnSpc>
                  <a:spcPct val="115000"/>
                </a:lnSpc>
                <a:spcAft>
                  <a:spcPts val="0"/>
                </a:spcAft>
              </a:pPr>
              <a:r>
                <a:rPr lang="ru-RU" sz="1600" dirty="0">
                  <a:solidFill>
                    <a:schemeClr val="bg1"/>
                  </a:solidFill>
                  <a:latin typeface="Cambria" panose="02040503050406030204" pitchFamily="18" charset="0"/>
                  <a:ea typeface="Cambria" panose="02040503050406030204" pitchFamily="18" charset="0"/>
                </a:rPr>
                <a:t>ӨЗГЕ ЛАУАЗЫМДАҒЫ ПЕДАГОГТЕР:</a:t>
              </a:r>
              <a:endParaRPr lang="ru-RU" sz="1200" dirty="0">
                <a:solidFill>
                  <a:schemeClr val="bg1"/>
                </a:solidFill>
                <a:latin typeface="Cambria" panose="02040503050406030204" pitchFamily="18" charset="0"/>
                <a:ea typeface="Cambria" panose="02040503050406030204" pitchFamily="18" charset="0"/>
              </a:endParaRPr>
            </a:p>
          </p:txBody>
        </p:sp>
      </p:grpSp>
      <p:grpSp>
        <p:nvGrpSpPr>
          <p:cNvPr id="2055" name="Группа 2054"/>
          <p:cNvGrpSpPr/>
          <p:nvPr/>
        </p:nvGrpSpPr>
        <p:grpSpPr>
          <a:xfrm>
            <a:off x="526575" y="2481967"/>
            <a:ext cx="11099800" cy="1916051"/>
            <a:chOff x="533400" y="2998139"/>
            <a:chExt cx="11099800" cy="1916051"/>
          </a:xfrm>
        </p:grpSpPr>
        <p:sp>
          <p:nvSpPr>
            <p:cNvPr id="30" name="Прямоугольник 29"/>
            <p:cNvSpPr/>
            <p:nvPr/>
          </p:nvSpPr>
          <p:spPr>
            <a:xfrm>
              <a:off x="533400" y="3168184"/>
              <a:ext cx="11099800" cy="17460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a:off x="767723" y="3313752"/>
              <a:ext cx="10653810" cy="1600438"/>
            </a:xfrm>
            <a:prstGeom prst="rect">
              <a:avLst/>
            </a:prstGeom>
          </p:spPr>
          <p:txBody>
            <a:bodyPr wrap="square">
              <a:spAutoFit/>
            </a:bodyPr>
            <a:lstStyle/>
            <a:p>
              <a:pPr marL="285750" indent="-285750">
                <a:buFont typeface="Wingdings" panose="05000000000000000000" pitchFamily="2" charset="2"/>
                <a:buChar char="ü"/>
              </a:pPr>
              <a:r>
                <a:rPr lang="ru-RU" sz="1400" dirty="0" smtClean="0">
                  <a:latin typeface="Cambria" panose="02040503050406030204" pitchFamily="18" charset="0"/>
                  <a:ea typeface="Cambria" panose="02040503050406030204" pitchFamily="18" charset="0"/>
                </a:rPr>
                <a:t>"ОҚУ ПӘНІНІҢ МАЗМҰНЫ" – ЖЕТПІС ТАПСЫРМА;</a:t>
              </a:r>
            </a:p>
            <a:p>
              <a:pPr marL="285750" indent="-285750">
                <a:buFont typeface="Wingdings" panose="05000000000000000000" pitchFamily="2" charset="2"/>
                <a:buChar char="ü"/>
              </a:pPr>
              <a:r>
                <a:rPr lang="ru-RU" sz="1400" dirty="0" smtClean="0">
                  <a:latin typeface="Cambria" panose="02040503050406030204" pitchFamily="18" charset="0"/>
                  <a:ea typeface="Cambria" panose="02040503050406030204" pitchFamily="18" charset="0"/>
                </a:rPr>
                <a:t>"ПЕДАГОГИКА, ОҚЫТУ ӘДІСТЕМЕСІ" – ОТЫЗ ТАПСЫРМА;</a:t>
              </a:r>
            </a:p>
            <a:p>
              <a:pPr marL="285750" indent="-285750">
                <a:buFont typeface="Wingdings" panose="05000000000000000000" pitchFamily="2" charset="2"/>
                <a:buChar char="ü"/>
              </a:pPr>
              <a:r>
                <a:rPr lang="ru-RU" sz="1400" dirty="0" smtClean="0">
                  <a:latin typeface="Cambria" panose="02040503050406030204" pitchFamily="18" charset="0"/>
                  <a:ea typeface="Cambria" panose="02040503050406030204" pitchFamily="18" charset="0"/>
                </a:rPr>
                <a:t>"ПЕДАГОГИКА, ОҚЫТУ ӘДІСТЕМЕСІ" – ОТЫЗ ТАПСЫРМА;</a:t>
              </a:r>
            </a:p>
            <a:p>
              <a:pPr marL="285750" indent="-285750">
                <a:buFont typeface="Wingdings" panose="05000000000000000000" pitchFamily="2" charset="2"/>
                <a:buChar char="ü"/>
              </a:pPr>
              <a:r>
                <a:rPr lang="ru-RU" sz="1400" dirty="0" smtClean="0">
                  <a:latin typeface="Cambria" panose="02040503050406030204" pitchFamily="18" charset="0"/>
                  <a:ea typeface="Cambria" panose="02040503050406030204" pitchFamily="18" charset="0"/>
                </a:rPr>
                <a:t>НЕ ТИІСТІ УӘКІЛЕТТІ ОРГАННЫҢ БҰЙРЫҒЫМЕН БЕКІТІЛГЕН ҚАЗАҚСТАН РЕСПУБЛИКАСЫ ТҰҢҒЫШ ПРЕЗИДЕНТІНІҢ – ЕЛБАСЫНЫҢ ТЕСТІЛЕРІН ӨТКІЗУ ҚАҒИДАЛАРЫНА СӘЙКЕС (БІЛІМ БЕРУ САЛАСЫНДАҒЫ УӘКІЛЕТТІ ОРГАН АЙҚЫНДАЙТЫН ҰЙЫМ ЖҮРГІЗЕДІ) ҚАЗАҚСТАН РЕСПУБЛИКАСЫНЫҢ ТҰҢҒЫШ ПРЕЗИДЕНТІНІҢ – ЕЛБАСЫНЫҢ ТЕСТІЛЕРІН ТАҢДАУ БОЙЫНША ТАПСЫРА АЛАДЫ</a:t>
              </a:r>
              <a:endParaRPr lang="ru-RU" sz="1400" dirty="0">
                <a:effectLst/>
                <a:latin typeface="Cambria" panose="02040503050406030204" pitchFamily="18" charset="0"/>
                <a:ea typeface="Cambria" panose="02040503050406030204" pitchFamily="18" charset="0"/>
              </a:endParaRPr>
            </a:p>
          </p:txBody>
        </p:sp>
        <p:sp>
          <p:nvSpPr>
            <p:cNvPr id="21" name="Прямоугольник 20"/>
            <p:cNvSpPr/>
            <p:nvPr/>
          </p:nvSpPr>
          <p:spPr>
            <a:xfrm>
              <a:off x="592666" y="2998139"/>
              <a:ext cx="10710334" cy="340093"/>
            </a:xfrm>
            <a:prstGeom prst="rect">
              <a:avLst/>
            </a:prstGeom>
            <a:solidFill>
              <a:schemeClr val="accent5">
                <a:lumMod val="50000"/>
              </a:schemeClr>
            </a:solidFill>
          </p:spPr>
          <p:txBody>
            <a:bodyPr wrap="square">
              <a:spAutoFit/>
            </a:bodyPr>
            <a:lstStyle/>
            <a:p>
              <a:pPr algn="just">
                <a:lnSpc>
                  <a:spcPct val="115000"/>
                </a:lnSpc>
                <a:spcAft>
                  <a:spcPts val="0"/>
                </a:spcAft>
              </a:pPr>
              <a:r>
                <a:rPr lang="en-US" sz="1400" dirty="0">
                  <a:solidFill>
                    <a:schemeClr val="bg1"/>
                  </a:solidFill>
                  <a:latin typeface="Cambria" panose="02040503050406030204" pitchFamily="18" charset="0"/>
                  <a:ea typeface="Cambria" panose="02040503050406030204" pitchFamily="18" charset="0"/>
                </a:rPr>
                <a:t> </a:t>
              </a:r>
              <a:r>
                <a:rPr lang="kk-KZ" sz="1400" dirty="0" smtClean="0">
                  <a:solidFill>
                    <a:schemeClr val="bg1"/>
                  </a:solidFill>
                  <a:latin typeface="Cambria" panose="02040503050406030204" pitchFamily="18" charset="0"/>
                  <a:ea typeface="Cambria" panose="02040503050406030204" pitchFamily="18" charset="0"/>
                </a:rPr>
                <a:t>10. </a:t>
              </a:r>
              <a:r>
                <a:rPr lang="ru-RU" sz="1400" dirty="0" smtClean="0">
                  <a:solidFill>
                    <a:schemeClr val="bg1"/>
                  </a:solidFill>
                  <a:latin typeface="Cambria" panose="02040503050406030204" pitchFamily="18" charset="0"/>
                  <a:ea typeface="Cambria" panose="02040503050406030204" pitchFamily="18" charset="0"/>
                </a:rPr>
                <a:t>ТАҢДАУ </a:t>
              </a:r>
              <a:r>
                <a:rPr lang="ru-RU" sz="1400" dirty="0">
                  <a:solidFill>
                    <a:schemeClr val="bg1"/>
                  </a:solidFill>
                  <a:latin typeface="Cambria" panose="02040503050406030204" pitchFamily="18" charset="0"/>
                  <a:ea typeface="Cambria" panose="02040503050406030204" pitchFamily="18" charset="0"/>
                </a:rPr>
                <a:t>БОЙЫНША ДЕНЕ ШЫНЫҚТЫРУ ПЕДАГОГТЕРІ ҮШІН:</a:t>
              </a:r>
              <a:endParaRPr lang="ru-RU" sz="1100" dirty="0">
                <a:solidFill>
                  <a:schemeClr val="bg1"/>
                </a:solidFill>
                <a:latin typeface="Cambria" panose="02040503050406030204" pitchFamily="18" charset="0"/>
                <a:ea typeface="Cambria" panose="02040503050406030204" pitchFamily="18" charset="0"/>
              </a:endParaRPr>
            </a:p>
          </p:txBody>
        </p:sp>
      </p:grpSp>
      <p:grpSp>
        <p:nvGrpSpPr>
          <p:cNvPr id="2051" name="Группа 2050"/>
          <p:cNvGrpSpPr/>
          <p:nvPr/>
        </p:nvGrpSpPr>
        <p:grpSpPr>
          <a:xfrm>
            <a:off x="519750" y="4563014"/>
            <a:ext cx="11106625" cy="1733353"/>
            <a:chOff x="526575" y="5419970"/>
            <a:chExt cx="11106625" cy="1733353"/>
          </a:xfrm>
        </p:grpSpPr>
        <p:sp>
          <p:nvSpPr>
            <p:cNvPr id="37" name="Прямоугольник 36"/>
            <p:cNvSpPr/>
            <p:nvPr/>
          </p:nvSpPr>
          <p:spPr>
            <a:xfrm>
              <a:off x="526575" y="5623253"/>
              <a:ext cx="11106625" cy="153007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Прямоугольник 30"/>
            <p:cNvSpPr/>
            <p:nvPr/>
          </p:nvSpPr>
          <p:spPr>
            <a:xfrm>
              <a:off x="767722" y="5419970"/>
              <a:ext cx="10535278" cy="523220"/>
            </a:xfrm>
            <a:prstGeom prst="rect">
              <a:avLst/>
            </a:prstGeom>
            <a:solidFill>
              <a:schemeClr val="accent2"/>
            </a:solidFill>
          </p:spPr>
          <p:txBody>
            <a:bodyPr wrap="square">
              <a:spAutoFit/>
            </a:bodyPr>
            <a:lstStyle/>
            <a:p>
              <a:r>
                <a:rPr lang="ru-RU" sz="1400" dirty="0" smtClean="0">
                  <a:solidFill>
                    <a:schemeClr val="bg1"/>
                  </a:solidFill>
                  <a:latin typeface="Cambria" panose="02040503050406030204" pitchFamily="18" charset="0"/>
                  <a:ea typeface="Cambria" panose="02040503050406030204" pitchFamily="18" charset="0"/>
                </a:rPr>
                <a:t>11) ПЕДАГОГИКАЛЫҚ (МАМАНДЫҚТАР) БАҒЫТТАР БОЙЫНША ТЕХНИКАЛЫҚ ЖӘНЕ КӘСІПТІК, ЖОҒАРЫ ЖӘНЕ/НЕМЕСЕ ЖОҒАРЫ ОҚУ ОРНЫНАН КЕЙІНГІ БІЛІМІ БАР, ТӘЖІРИБЕСІ ЖОҚ КАНДИДАТ:</a:t>
              </a:r>
              <a:endParaRPr lang="ru-RU" sz="1400" dirty="0">
                <a:solidFill>
                  <a:schemeClr val="bg1"/>
                </a:solidFill>
                <a:latin typeface="Cambria" panose="02040503050406030204" pitchFamily="18" charset="0"/>
                <a:ea typeface="Cambria" panose="02040503050406030204" pitchFamily="18" charset="0"/>
              </a:endParaRPr>
            </a:p>
          </p:txBody>
        </p:sp>
        <p:sp>
          <p:nvSpPr>
            <p:cNvPr id="2048" name="Прямоугольник 2047"/>
            <p:cNvSpPr/>
            <p:nvPr/>
          </p:nvSpPr>
          <p:spPr>
            <a:xfrm>
              <a:off x="767722" y="5983772"/>
              <a:ext cx="10535278" cy="1169551"/>
            </a:xfrm>
            <a:prstGeom prst="rect">
              <a:avLst/>
            </a:prstGeom>
          </p:spPr>
          <p:txBody>
            <a:bodyPr wrap="square">
              <a:spAutoFit/>
            </a:bodyPr>
            <a:lstStyle/>
            <a:p>
              <a:pPr marL="285750" indent="-285750">
                <a:buFont typeface="Wingdings" panose="05000000000000000000" pitchFamily="2" charset="2"/>
                <a:buChar char="ü"/>
              </a:pPr>
              <a:r>
                <a:rPr lang="ru-RU" sz="1400" dirty="0" smtClean="0">
                  <a:latin typeface="Cambria" panose="02040503050406030204" pitchFamily="18" charset="0"/>
                  <a:ea typeface="Cambria" panose="02040503050406030204" pitchFamily="18" charset="0"/>
                </a:rPr>
                <a:t>"ОҚУ ПӘНІНІҢ МАЗМҰНЫ" – ЖЕТПІС ТАПСЫРМА;</a:t>
              </a:r>
            </a:p>
            <a:p>
              <a:pPr marL="285750" indent="-285750">
                <a:buFont typeface="Wingdings" panose="05000000000000000000" pitchFamily="2" charset="2"/>
                <a:buChar char="ü"/>
              </a:pPr>
              <a:r>
                <a:rPr lang="ru-RU" sz="1400" dirty="0" smtClean="0">
                  <a:latin typeface="Cambria" panose="02040503050406030204" pitchFamily="18" charset="0"/>
                  <a:ea typeface="Cambria" panose="02040503050406030204" pitchFamily="18" charset="0"/>
                </a:rPr>
                <a:t>"ПЕДАГОГИКА, ОҚЫТУ ӘДІСТЕМЕСІ" – ОТЫЗ ТАПСЫРМА.</a:t>
              </a:r>
            </a:p>
            <a:p>
              <a:pPr marL="285750" indent="-285750">
                <a:buFont typeface="Wingdings" panose="05000000000000000000" pitchFamily="2" charset="2"/>
                <a:buChar char="ü"/>
              </a:pPr>
              <a:r>
                <a:rPr lang="ru-RU" sz="1400" dirty="0" smtClean="0">
                  <a:latin typeface="Cambria" panose="02040503050406030204" pitchFamily="18" charset="0"/>
                  <a:ea typeface="Cambria" panose="02040503050406030204" pitchFamily="18" charset="0"/>
                </a:rPr>
                <a:t>МЕКТЕПКЕ ДЕЙІНГІ ТӘРБИЕ МЕН ОҚЫТУ ПЕДАГОГИКАСЫ БАҒЫТЫ БОЙЫНША:</a:t>
              </a:r>
            </a:p>
            <a:p>
              <a:pPr marL="285750" indent="-285750">
                <a:buFont typeface="Wingdings" panose="05000000000000000000" pitchFamily="2" charset="2"/>
                <a:buChar char="ü"/>
              </a:pPr>
              <a:r>
                <a:rPr lang="ru-RU" sz="1400" dirty="0" smtClean="0">
                  <a:latin typeface="Cambria" panose="02040503050406030204" pitchFamily="18" charset="0"/>
                  <a:ea typeface="Cambria" panose="02040503050406030204" pitchFamily="18" charset="0"/>
                </a:rPr>
                <a:t>"МЕКТЕПКЕ ДЕЙІНГІ ПЕДАГОГИКА ЖӘНЕ ПСИХОЛОГИЯ" – ОТЫЗ ТАПСЫРМА;</a:t>
              </a:r>
            </a:p>
            <a:p>
              <a:pPr marL="285750" indent="-285750">
                <a:buFont typeface="Wingdings" panose="05000000000000000000" pitchFamily="2" charset="2"/>
                <a:buChar char="ü"/>
              </a:pPr>
              <a:r>
                <a:rPr lang="ru-RU" sz="1400" dirty="0" smtClean="0">
                  <a:latin typeface="Cambria" panose="02040503050406030204" pitchFamily="18" charset="0"/>
                  <a:ea typeface="Cambria" panose="02040503050406030204" pitchFamily="18" charset="0"/>
                </a:rPr>
                <a:t>"МЕКТЕПКЕ ДЕЙІНГІ ТӘРБИЕ МЕН ОҚЫТУ ӘДІСТЕМЕСІ" – ОТЫЗ ТАПСЫРМА.</a:t>
              </a:r>
              <a:endParaRPr lang="ru-RU" sz="1400" dirty="0">
                <a:latin typeface="Cambria" panose="02040503050406030204" pitchFamily="18" charset="0"/>
                <a:ea typeface="Cambria" panose="02040503050406030204" pitchFamily="18" charset="0"/>
              </a:endParaRPr>
            </a:p>
          </p:txBody>
        </p:sp>
      </p:grpSp>
      <p:sp>
        <p:nvSpPr>
          <p:cNvPr id="32" name="Прямоугольник 31"/>
          <p:cNvSpPr/>
          <p:nvPr/>
        </p:nvSpPr>
        <p:spPr>
          <a:xfrm>
            <a:off x="1519018" y="183871"/>
            <a:ext cx="9452519" cy="400110"/>
          </a:xfrm>
          <a:prstGeom prst="rect">
            <a:avLst/>
          </a:prstGeom>
        </p:spPr>
        <p:txBody>
          <a:bodyPr wrap="square">
            <a:spAutoFit/>
          </a:bodyPr>
          <a:lstStyle/>
          <a:p>
            <a:r>
              <a:rPr lang="en-US" sz="2000" b="1" dirty="0" smtClean="0">
                <a:solidFill>
                  <a:schemeClr val="bg1"/>
                </a:solidFill>
                <a:latin typeface="Cambria" panose="02040503050406030204" pitchFamily="18" charset="0"/>
                <a:ea typeface="Cambria" panose="02040503050406030204" pitchFamily="18" charset="0"/>
              </a:rPr>
              <a:t>ПЕДАГОГТЕРДІ АТТЕСТАТТАУДАН ӨТКІЗУ ҚАҒИДАЛАРЫ МЕН ШАРТТАРЫ</a:t>
            </a:r>
            <a:endParaRPr lang="ru-RU" sz="2000"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2092143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Прямоугольник 20"/>
          <p:cNvSpPr/>
          <p:nvPr/>
        </p:nvSpPr>
        <p:spPr>
          <a:xfrm>
            <a:off x="425034" y="3300308"/>
            <a:ext cx="11335665" cy="1695016"/>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sp>
        <p:nvSpPr>
          <p:cNvPr id="20" name="TextBox 19"/>
          <p:cNvSpPr txBox="1"/>
          <p:nvPr/>
        </p:nvSpPr>
        <p:spPr>
          <a:xfrm>
            <a:off x="11517606" y="171389"/>
            <a:ext cx="336952" cy="400110"/>
          </a:xfrm>
          <a:prstGeom prst="rect">
            <a:avLst/>
          </a:prstGeom>
          <a:noFill/>
        </p:spPr>
        <p:txBody>
          <a:bodyPr wrap="none" rtlCol="0">
            <a:spAutoFit/>
          </a:bodyPr>
          <a:lstStyle/>
          <a:p>
            <a:r>
              <a:rPr lang="kk-KZ" sz="2000" b="1" dirty="0" smtClean="0">
                <a:solidFill>
                  <a:schemeClr val="bg1"/>
                </a:solidFill>
                <a:latin typeface="Cambria" panose="02040503050406030204" pitchFamily="18" charset="0"/>
                <a:ea typeface="Segoe UI" panose="020B0502040204020203" pitchFamily="34" charset="0"/>
                <a:cs typeface="Segoe UI" panose="020B0502040204020203" pitchFamily="34" charset="0"/>
              </a:rPr>
              <a:t>6</a:t>
            </a:r>
            <a:endParaRPr lang="ru-RU" sz="2000" b="1" dirty="0">
              <a:solidFill>
                <a:schemeClr val="bg1"/>
              </a:solidFill>
              <a:latin typeface="Cambria" panose="02040503050406030204" pitchFamily="18" charset="0"/>
              <a:ea typeface="Segoe UI" panose="020B0502040204020203" pitchFamily="34" charset="0"/>
              <a:cs typeface="Segoe UI" panose="020B0502040204020203" pitchFamily="34" charset="0"/>
            </a:endParaRPr>
          </a:p>
        </p:txBody>
      </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719664" y="1269073"/>
            <a:ext cx="10874139" cy="835613"/>
          </a:xfrm>
          <a:prstGeom prst="rect">
            <a:avLst/>
          </a:prstGeom>
        </p:spPr>
        <p:txBody>
          <a:bodyPr wrap="square">
            <a:spAutoFit/>
          </a:bodyPr>
          <a:lstStyle/>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"МАТЕМАТИКА", "ФИЗИКА", "ХИМИЯ", "ИНФОРМАТИКА" ПӘНДЕРІ ҮШІН – 240 МИНУТ;</a:t>
            </a:r>
            <a:endParaRPr lang="ru-RU" sz="1400" dirty="0" smtClean="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"МЕКТЕПКЕ ДЕЙІНГІ БІЛІМ БЕРУ" ЖӘНЕ "ҚОСЫМША БІЛІМ БЕРУ" БАҒЫТТАРЫ ҮШІН – 120 МИНУТ;</a:t>
            </a:r>
            <a:endParaRPr lang="ru-RU" sz="1400" dirty="0" smtClean="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ӨЗГЕ ПЕДАГОГТЕР ҮШІН – 210 МИНУТ</a:t>
            </a:r>
            <a:endParaRPr lang="ru-RU" sz="1400" dirty="0">
              <a:effectLst/>
              <a:latin typeface="Cambria" panose="02040503050406030204" pitchFamily="18" charset="0"/>
              <a:ea typeface="Cambria" panose="02040503050406030204" pitchFamily="18" charset="0"/>
            </a:endParaRPr>
          </a:p>
        </p:txBody>
      </p:sp>
      <p:sp>
        <p:nvSpPr>
          <p:cNvPr id="9" name="Прямоугольник 8"/>
          <p:cNvSpPr/>
          <p:nvPr/>
        </p:nvSpPr>
        <p:spPr>
          <a:xfrm>
            <a:off x="552769" y="869297"/>
            <a:ext cx="9479505" cy="375487"/>
          </a:xfrm>
          <a:prstGeom prst="rect">
            <a:avLst/>
          </a:prstGeom>
          <a:solidFill>
            <a:schemeClr val="accent2"/>
          </a:solidFill>
        </p:spPr>
        <p:txBody>
          <a:bodyPr wrap="square">
            <a:spAutoFit/>
          </a:bodyPr>
          <a:lstStyle/>
          <a:p>
            <a:pPr algn="just">
              <a:lnSpc>
                <a:spcPct val="115000"/>
              </a:lnSpc>
              <a:spcAft>
                <a:spcPts val="0"/>
              </a:spcAft>
            </a:pPr>
            <a:r>
              <a:rPr lang="ru-RU" sz="1600" dirty="0" smtClean="0">
                <a:solidFill>
                  <a:schemeClr val="bg1"/>
                </a:solidFill>
                <a:latin typeface="Cambria" panose="02040503050406030204" pitchFamily="18" charset="0"/>
                <a:ea typeface="Cambria" panose="02040503050406030204" pitchFamily="18" charset="0"/>
              </a:rPr>
              <a:t>25. БІЛІКТІЛІК ТЕСТІЛЕУІНІҢ УАҚЫТЫ:</a:t>
            </a:r>
            <a:endParaRPr lang="ru-RU" sz="1600" dirty="0">
              <a:solidFill>
                <a:schemeClr val="bg1"/>
              </a:solidFill>
              <a:latin typeface="Cambria" panose="02040503050406030204" pitchFamily="18" charset="0"/>
              <a:ea typeface="Cambria" panose="02040503050406030204" pitchFamily="18" charset="0"/>
            </a:endParaRPr>
          </a:p>
        </p:txBody>
      </p:sp>
      <p:pic>
        <p:nvPicPr>
          <p:cNvPr id="1028" name="Picture 4" descr="https://maxcdn.icons8.com/Share/icon/ultraviolet/Time_And_Date/alarm_clock1600.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384347" y="1008032"/>
            <a:ext cx="962922" cy="962922"/>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Прямоугольник 10"/>
          <p:cNvSpPr/>
          <p:nvPr/>
        </p:nvSpPr>
        <p:spPr>
          <a:xfrm>
            <a:off x="552769" y="2198318"/>
            <a:ext cx="11207931" cy="954107"/>
          </a:xfrm>
          <a:prstGeom prst="rect">
            <a:avLst/>
          </a:prstGeom>
          <a:solidFill>
            <a:schemeClr val="accent5">
              <a:lumMod val="50000"/>
            </a:schemeClr>
          </a:solidFill>
        </p:spPr>
        <p:txBody>
          <a:bodyPr wrap="square">
            <a:spAutoFit/>
          </a:bodyPr>
          <a:lstStyle/>
          <a:p>
            <a:r>
              <a:rPr lang="ru-RU" sz="1400" dirty="0" smtClean="0">
                <a:solidFill>
                  <a:srgbClr val="FFFF00"/>
                </a:solidFill>
                <a:latin typeface="Cambria" panose="02040503050406030204" pitchFamily="18" charset="0"/>
                <a:ea typeface="Cambria" panose="02040503050406030204" pitchFamily="18" charset="0"/>
              </a:rPr>
              <a:t>30. БІЛІКТІЛІК ТЕСТІЛЕУІН ӨТКІЗУ КЕЗІНДЕ ТЫЙЫМ САЛЫНҒАН ЗАТ НЕМЕСЕ ЕРЕЖЕ БҰЗУШЫЛЫҚ АНЫҚТАЛҒАН ЖАҒДАЙДА ПЕДАГОГКЕ БЕС ЖЫЛ (БІЛІМ БЕРУ ҰЙЫМДАРЫНЫҢ БАСШЫЛАРЫ – ҮШ ЖЫЛ) МЕРЗІМГЕ АТТЕСТАТТАУДАН ӨТУГЕ РҰҚСАТ БЕРІЛМЕЙДІ. ПЕДАГОГТІҢ БІЛІКТІЛІК САНАТЫ "ПЕДАГОГ" БІЛІКТІЛІК САНАТЫНА ДЕЙІН (БАСШЫ – "БІЛІМ БЕРУ ҰЙЫМЫНЫҢ БАСШЫСЫ" БІЛІКТІЛІК САНАТЫНА ДЕЙІН) ТӨМЕНДЕТІЛЕДІ</a:t>
            </a:r>
            <a:endParaRPr lang="ru-RU" sz="1400" dirty="0">
              <a:solidFill>
                <a:srgbClr val="FFFF00"/>
              </a:solidFill>
              <a:latin typeface="Cambria" panose="02040503050406030204" pitchFamily="18" charset="0"/>
              <a:ea typeface="Cambria" panose="02040503050406030204" pitchFamily="18" charset="0"/>
            </a:endParaRPr>
          </a:p>
        </p:txBody>
      </p:sp>
      <p:sp>
        <p:nvSpPr>
          <p:cNvPr id="12" name="Прямоугольник 11"/>
          <p:cNvSpPr/>
          <p:nvPr/>
        </p:nvSpPr>
        <p:spPr>
          <a:xfrm>
            <a:off x="552770" y="3310027"/>
            <a:ext cx="9479504" cy="375487"/>
          </a:xfrm>
          <a:prstGeom prst="rect">
            <a:avLst/>
          </a:prstGeom>
          <a:solidFill>
            <a:schemeClr val="accent2"/>
          </a:solidFill>
        </p:spPr>
        <p:txBody>
          <a:bodyPr wrap="square">
            <a:spAutoFit/>
          </a:bodyPr>
          <a:lstStyle/>
          <a:p>
            <a:pPr algn="just">
              <a:lnSpc>
                <a:spcPct val="115000"/>
              </a:lnSpc>
              <a:spcAft>
                <a:spcPts val="0"/>
              </a:spcAft>
            </a:pPr>
            <a:r>
              <a:rPr lang="ru-RU" sz="1600" dirty="0" smtClean="0">
                <a:solidFill>
                  <a:schemeClr val="bg1"/>
                </a:solidFill>
                <a:latin typeface="Cambria" panose="02040503050406030204" pitchFamily="18" charset="0"/>
                <a:ea typeface="Cambria" panose="02040503050406030204" pitchFamily="18" charset="0"/>
              </a:rPr>
              <a:t>34. ТЕСТ ТАПСЫРМАЛАРЫНЫҢ ЖАУАПТАРЫН БАҒАЛАУ КЕЛЕСІ ТҮРДЕ ЖҮЗЕГЕ АСЫРЫЛАДЫ:</a:t>
            </a:r>
            <a:endParaRPr lang="ru-RU" sz="1200" dirty="0">
              <a:solidFill>
                <a:schemeClr val="bg1"/>
              </a:solidFill>
              <a:effectLst/>
              <a:latin typeface="Cambria" panose="02040503050406030204" pitchFamily="18" charset="0"/>
              <a:ea typeface="Cambria" panose="02040503050406030204" pitchFamily="18" charset="0"/>
            </a:endParaRPr>
          </a:p>
        </p:txBody>
      </p:sp>
      <p:sp>
        <p:nvSpPr>
          <p:cNvPr id="13" name="Прямоугольник 12"/>
          <p:cNvSpPr/>
          <p:nvPr/>
        </p:nvSpPr>
        <p:spPr>
          <a:xfrm>
            <a:off x="552768" y="3684119"/>
            <a:ext cx="11207931" cy="1331134"/>
          </a:xfrm>
          <a:prstGeom prst="rect">
            <a:avLst/>
          </a:prstGeom>
        </p:spPr>
        <p:txBody>
          <a:bodyPr wrap="square">
            <a:spAutoFit/>
          </a:bodyPr>
          <a:lstStyle/>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ҰСЫНЫЛҒАН БЕС ЖАУАПТЫҢ ІШІНЕН БІР ДҰРЫС ЖАУАПТЫ ТАҢДАЙТЫН ТАПСЫРМАЛАР ҮШІН БІР БАЛЛ, ҚАЛҒАН ЖАҒДАЙЛАРДА НӨЛ БАЛЛ БЕРІЛЕДІ;</a:t>
            </a:r>
            <a:endParaRPr lang="ru-RU" sz="1400" dirty="0" smtClean="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ҰСЫНЫЛҒАН НҰСҚАДАН БІРНЕШЕ ДҰРЫС ЖАУАПТЫ ТАҢДАЙТЫН ТАПСЫРМАЛАР ҮШІН:</a:t>
            </a:r>
            <a:endParaRPr lang="ru-RU" sz="1400" dirty="0" smtClean="0">
              <a:latin typeface="Cambria" panose="02040503050406030204" pitchFamily="18" charset="0"/>
              <a:ea typeface="Cambria" panose="02040503050406030204" pitchFamily="18" charset="0"/>
            </a:endParaRPr>
          </a:p>
          <a:p>
            <a:pPr algn="just">
              <a:lnSpc>
                <a:spcPct val="115000"/>
              </a:lnSpc>
              <a:spcAft>
                <a:spcPts val="0"/>
              </a:spcAft>
            </a:pPr>
            <a:r>
              <a:rPr lang="en-US" sz="1400" dirty="0" smtClean="0">
                <a:solidFill>
                  <a:srgbClr val="000000"/>
                </a:solidFill>
                <a:latin typeface="Cambria" panose="02040503050406030204" pitchFamily="18" charset="0"/>
                <a:ea typeface="Cambria" panose="02040503050406030204" pitchFamily="18" charset="0"/>
              </a:rPr>
              <a:t>     </a:t>
            </a:r>
            <a:r>
              <a:rPr lang="ru-RU" sz="1400" dirty="0" smtClean="0">
                <a:solidFill>
                  <a:srgbClr val="000000"/>
                </a:solidFill>
                <a:latin typeface="Cambria" panose="02040503050406030204" pitchFamily="18" charset="0"/>
                <a:ea typeface="Cambria" panose="02040503050406030204" pitchFamily="18" charset="0"/>
              </a:rPr>
              <a:t> БАРЛЫҚ ДҰРЫС ЖАУАПТАР ҮШІН – ЕКІ БАЛЛ;</a:t>
            </a:r>
            <a:endParaRPr lang="ru-RU" sz="1400" dirty="0" smtClean="0">
              <a:latin typeface="Cambria" panose="02040503050406030204" pitchFamily="18" charset="0"/>
              <a:ea typeface="Cambria" panose="02040503050406030204" pitchFamily="18" charset="0"/>
            </a:endParaRPr>
          </a:p>
          <a:p>
            <a:pPr algn="just">
              <a:lnSpc>
                <a:spcPct val="115000"/>
              </a:lnSpc>
              <a:spcAft>
                <a:spcPts val="0"/>
              </a:spcAft>
            </a:pPr>
            <a:r>
              <a:rPr lang="en-US" sz="1400" dirty="0" smtClean="0">
                <a:solidFill>
                  <a:srgbClr val="000000"/>
                </a:solidFill>
                <a:latin typeface="Cambria" panose="02040503050406030204" pitchFamily="18" charset="0"/>
                <a:ea typeface="Cambria" panose="02040503050406030204" pitchFamily="18" charset="0"/>
              </a:rPr>
              <a:t>     </a:t>
            </a:r>
            <a:r>
              <a:rPr lang="ru-RU" sz="1400" dirty="0" smtClean="0">
                <a:solidFill>
                  <a:srgbClr val="000000"/>
                </a:solidFill>
                <a:latin typeface="Cambria" panose="02040503050406030204" pitchFamily="18" charset="0"/>
                <a:ea typeface="Cambria" panose="02040503050406030204" pitchFamily="18" charset="0"/>
              </a:rPr>
              <a:t> ЖІБЕРІЛГЕН БІР ҚАТЕ ҮШІН – БІР БАЛЛ;</a:t>
            </a:r>
            <a:r>
              <a:rPr lang="ru-RU" sz="1400" dirty="0">
                <a:latin typeface="Cambria" panose="02040503050406030204" pitchFamily="18" charset="0"/>
                <a:ea typeface="Cambria" panose="02040503050406030204" pitchFamily="18" charset="0"/>
              </a:rPr>
              <a:t> </a:t>
            </a:r>
            <a:r>
              <a:rPr lang="ru-RU" sz="1400" dirty="0" smtClean="0">
                <a:solidFill>
                  <a:srgbClr val="000000"/>
                </a:solidFill>
                <a:latin typeface="Cambria" panose="02040503050406030204" pitchFamily="18" charset="0"/>
                <a:ea typeface="Cambria" panose="02040503050406030204" pitchFamily="18" charset="0"/>
              </a:rPr>
              <a:t>ЕКІ ЖӘНЕ ОДАН ДА КӨП ҚАТЕЛІКТЕР ҮШІН – НӨЛ БАЛЛ</a:t>
            </a:r>
            <a:endParaRPr lang="ru-RU" sz="1400" dirty="0">
              <a:latin typeface="Cambria" panose="02040503050406030204" pitchFamily="18" charset="0"/>
              <a:ea typeface="Cambria" panose="02040503050406030204" pitchFamily="18" charset="0"/>
            </a:endParaRPr>
          </a:p>
        </p:txBody>
      </p:sp>
      <p:sp>
        <p:nvSpPr>
          <p:cNvPr id="23" name="Прямоугольник 22"/>
          <p:cNvSpPr/>
          <p:nvPr/>
        </p:nvSpPr>
        <p:spPr>
          <a:xfrm>
            <a:off x="425034" y="5080985"/>
            <a:ext cx="6028017" cy="1384995"/>
          </a:xfrm>
          <a:prstGeom prst="rect">
            <a:avLst/>
          </a:prstGeom>
          <a:solidFill>
            <a:schemeClr val="accent5">
              <a:lumMod val="50000"/>
            </a:schemeClr>
          </a:solidFill>
        </p:spPr>
        <p:txBody>
          <a:bodyPr wrap="square">
            <a:spAutoFit/>
          </a:bodyPr>
          <a:lstStyle/>
          <a:p>
            <a:r>
              <a:rPr lang="ru-RU" sz="1400" dirty="0" smtClean="0">
                <a:solidFill>
                  <a:schemeClr val="bg1"/>
                </a:solidFill>
                <a:latin typeface="Cambria" panose="02040503050406030204" pitchFamily="18" charset="0"/>
                <a:ea typeface="Cambria" panose="02040503050406030204" pitchFamily="18" charset="0"/>
              </a:rPr>
              <a:t>51. ҚАҢТАР-МАМЫР (ТАМЫЗ-ЖЕЛТОҚСАН) АТТЕСТАТТАУ КЕЗІНДЕ ПЕДАГОГКЕ БІЛІКТІЛІК САНАТЫН БЕРУ (РАСТАУ) ҮШІН ОНЫ КЕЗЕКТІ АТТЕСТАТТАУ КЕЗІНДЕ ӨТІНІШ БЕРІЛГЕН САНАТ БОЙЫНША БАЛДАР САНЫ ЖЕТКІЛІКСІЗ БОЛСА, БІЛІКТІЛІК САНАТЫ МЕРЗІМІ АЯҚТАЛҒАНҒА ДЕЙІН САҚТАЛАДЫ, ОДАН ӘРІ БІЛІКТІЛІК САНАТЫ БІР ДЕҢГЕЙГЕ ТӨМЕНДЕЙДІ</a:t>
            </a:r>
            <a:endParaRPr lang="ru-RU" sz="1400" dirty="0">
              <a:solidFill>
                <a:schemeClr val="bg1"/>
              </a:solidFill>
              <a:latin typeface="Cambria" panose="02040503050406030204" pitchFamily="18" charset="0"/>
              <a:ea typeface="Cambria" panose="02040503050406030204" pitchFamily="18" charset="0"/>
            </a:endParaRPr>
          </a:p>
        </p:txBody>
      </p:sp>
      <p:sp>
        <p:nvSpPr>
          <p:cNvPr id="26" name="Прямоугольник 25"/>
          <p:cNvSpPr/>
          <p:nvPr/>
        </p:nvSpPr>
        <p:spPr>
          <a:xfrm>
            <a:off x="6879766" y="5086485"/>
            <a:ext cx="4880933" cy="1384995"/>
          </a:xfrm>
          <a:prstGeom prst="rect">
            <a:avLst/>
          </a:prstGeom>
          <a:solidFill>
            <a:schemeClr val="accent5">
              <a:lumMod val="50000"/>
            </a:schemeClr>
          </a:solidFill>
        </p:spPr>
        <p:txBody>
          <a:bodyPr wrap="square">
            <a:spAutoFit/>
          </a:bodyPr>
          <a:lstStyle/>
          <a:p>
            <a:r>
              <a:rPr lang="ru-RU" sz="1400" dirty="0" smtClean="0">
                <a:solidFill>
                  <a:schemeClr val="bg1"/>
                </a:solidFill>
                <a:latin typeface="Cambria" panose="02040503050406030204" pitchFamily="18" charset="0"/>
                <a:ea typeface="Cambria" panose="02040503050406030204" pitchFamily="18" charset="0"/>
              </a:rPr>
              <a:t>БҰЛ БІЛІКТІЛІК САНАТЫ АТТЕСТАТТАУДЫҢ КЕЛЕСІ ТАМЫЗ-ЖЕЛТОҚСАН (ҚАҢТАР-МАМЫР) КЕЗЕҢІНЕ ДЕЙІН САҚТАЛАДЫ. КЕЛЕСІ АТТЕСТАТТАУ КЕЗЕҢІНДЕ ПЕДАГОГ БІЛІКТІЛІК ТЕСТІЛЕУІНЕН ӨТКЕННЕН КЕЙІН БАСТАПҚЫДА ӨТІНІШ БЕРІЛГЕН БІЛІКТІЛІК САНАТЫ БОЙЫНША АТТЕСТАТТАУДАН ӨТЕДІ</a:t>
            </a:r>
            <a:endParaRPr lang="ru-RU" sz="1400" dirty="0">
              <a:solidFill>
                <a:schemeClr val="bg1"/>
              </a:solidFill>
              <a:latin typeface="Cambria" panose="02040503050406030204" pitchFamily="18" charset="0"/>
              <a:ea typeface="Cambria" panose="02040503050406030204" pitchFamily="18" charset="0"/>
            </a:endParaRPr>
          </a:p>
        </p:txBody>
      </p:sp>
      <p:sp>
        <p:nvSpPr>
          <p:cNvPr id="33" name="Равнобедренный треугольник 32"/>
          <p:cNvSpPr/>
          <p:nvPr/>
        </p:nvSpPr>
        <p:spPr>
          <a:xfrm rot="5400000">
            <a:off x="5973911" y="5651562"/>
            <a:ext cx="1384995" cy="243841"/>
          </a:xfrm>
          <a:prstGeom prs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a:p>
        </p:txBody>
      </p:sp>
      <p:sp>
        <p:nvSpPr>
          <p:cNvPr id="34" name="Прямоугольник 33"/>
          <p:cNvSpPr/>
          <p:nvPr/>
        </p:nvSpPr>
        <p:spPr>
          <a:xfrm>
            <a:off x="1519018" y="183871"/>
            <a:ext cx="9452519" cy="400110"/>
          </a:xfrm>
          <a:prstGeom prst="rect">
            <a:avLst/>
          </a:prstGeom>
        </p:spPr>
        <p:txBody>
          <a:bodyPr wrap="square">
            <a:spAutoFit/>
          </a:bodyPr>
          <a:lstStyle/>
          <a:p>
            <a:r>
              <a:rPr lang="en-US" sz="2000" b="1" dirty="0" smtClean="0">
                <a:solidFill>
                  <a:schemeClr val="bg1"/>
                </a:solidFill>
                <a:latin typeface="Cambria" panose="02040503050406030204" pitchFamily="18" charset="0"/>
                <a:ea typeface="Cambria" panose="02040503050406030204" pitchFamily="18" charset="0"/>
              </a:rPr>
              <a:t>ПЕДАГОГТЕРДІ АТТЕСТАТТАУДАН ӨТКІЗУ ҚАҒИДАЛАРЫ МЕН ШАРТТАРЫ</a:t>
            </a:r>
            <a:endParaRPr lang="ru-RU" sz="2000"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3769254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554936" y="886498"/>
            <a:ext cx="11082126" cy="1169551"/>
          </a:xfrm>
          <a:prstGeom prst="rect">
            <a:avLst/>
          </a:prstGeom>
        </p:spPr>
        <p:txBody>
          <a:bodyPr wrap="square">
            <a:spAutoFit/>
          </a:bodyPr>
          <a:lstStyle/>
          <a:p>
            <a:r>
              <a:rPr lang="ru-RU" sz="1400" dirty="0" smtClean="0">
                <a:solidFill>
                  <a:srgbClr val="000000"/>
                </a:solidFill>
                <a:latin typeface="Cambria" panose="02040503050406030204" pitchFamily="18" charset="0"/>
                <a:ea typeface="Cambria" panose="02040503050406030204" pitchFamily="18" charset="0"/>
              </a:rPr>
              <a:t>52. ПЕДАГОГ ТАМЫЗ-ЖЕЛТОҚСАН (ҚАҢТАР-МАМЫР) АТТЕСТАТТАУ КЕЗЕҢІНДЕ БІЛІКТІЛІК САНАТТАРЫН АЛУҒА (РАСТАУҒА) КЕЗЕКТІ АТТЕСТАТТАУ ҮШІН ӨТІНІШТІ </a:t>
            </a:r>
            <a:r>
              <a:rPr lang="ru-RU" sz="1400" b="1" u="sng" dirty="0" smtClean="0">
                <a:solidFill>
                  <a:srgbClr val="000000"/>
                </a:solidFill>
                <a:latin typeface="Cambria" panose="02040503050406030204" pitchFamily="18" charset="0"/>
                <a:ea typeface="Cambria" panose="02040503050406030204" pitchFamily="18" charset="0"/>
              </a:rPr>
              <a:t>УАҚЫТЫЛЫ БЕРМЕГЕН ЖАҒДАЙДА</a:t>
            </a:r>
            <a:r>
              <a:rPr lang="ru-RU" sz="1400" dirty="0" smtClean="0">
                <a:solidFill>
                  <a:srgbClr val="000000"/>
                </a:solidFill>
                <a:latin typeface="Cambria" panose="02040503050406030204" pitchFamily="18" charset="0"/>
                <a:ea typeface="Cambria" panose="02040503050406030204" pitchFamily="18" charset="0"/>
              </a:rPr>
              <a:t>, </a:t>
            </a:r>
            <a:r>
              <a:rPr lang="ru-RU" sz="1400" b="1" dirty="0" smtClean="0">
                <a:solidFill>
                  <a:srgbClr val="000000"/>
                </a:solidFill>
                <a:latin typeface="Cambria" panose="02040503050406030204" pitchFamily="18" charset="0"/>
                <a:ea typeface="Cambria" panose="02040503050406030204" pitchFamily="18" charset="0"/>
              </a:rPr>
              <a:t>БІЛІКТІЛІК САНАТЫ "ПЕДАГОГ" БІЛІКТІЛІК САНАТЫНА ДЕЙІН ТӨМЕНДЕТІЛЕДІ. </a:t>
            </a:r>
            <a:r>
              <a:rPr lang="ru-RU" sz="1400" dirty="0" smtClean="0">
                <a:solidFill>
                  <a:srgbClr val="000000"/>
                </a:solidFill>
                <a:latin typeface="Cambria" panose="02040503050406030204" pitchFamily="18" charset="0"/>
                <a:ea typeface="Cambria" panose="02040503050406030204" pitchFamily="18" charset="0"/>
              </a:rPr>
              <a:t>ОСЫ БІЛІКТІЛІК САНАТЫ КЕЛЕСІ ТАМЫЗ-ЖЕЛТОҚСАН (ҚАҢТАР-МАМЫР) АТТЕСТАТТАУ КЕЗЕҢІНЕ ДЕЙІН САҚТАЛАДЫ. КЕЛЕСІ АТТЕСТАТТАУ КЕЗЕҢІНДЕ ПЕДАГОГ </a:t>
            </a:r>
            <a:r>
              <a:rPr lang="ru-RU" sz="1400" b="1" dirty="0" smtClean="0">
                <a:solidFill>
                  <a:srgbClr val="000000"/>
                </a:solidFill>
                <a:latin typeface="Cambria" panose="02040503050406030204" pitchFamily="18" charset="0"/>
                <a:ea typeface="Cambria" panose="02040503050406030204" pitchFamily="18" charset="0"/>
              </a:rPr>
              <a:t>№ 338 БҰЙРЫҒЫМЕН БЕКІТІЛГЕН БІЛІКТІЛІК ТАЛАПТАРЫНА </a:t>
            </a:r>
            <a:r>
              <a:rPr lang="ru-RU" sz="1400" dirty="0" smtClean="0">
                <a:solidFill>
                  <a:srgbClr val="000000"/>
                </a:solidFill>
                <a:latin typeface="Cambria" panose="02040503050406030204" pitchFamily="18" charset="0"/>
                <a:ea typeface="Cambria" panose="02040503050406030204" pitchFamily="18" charset="0"/>
              </a:rPr>
              <a:t>СӘЙКЕС БІЛІКТІЛІК САНАТЫНА АТТЕСТАТТАУДАН ӨТЕДІ</a:t>
            </a:r>
            <a:endParaRPr lang="ru-RU" sz="1400" dirty="0">
              <a:latin typeface="Cambria" panose="02040503050406030204" pitchFamily="18" charset="0"/>
              <a:ea typeface="Cambria" panose="02040503050406030204" pitchFamily="18" charset="0"/>
            </a:endParaRPr>
          </a:p>
        </p:txBody>
      </p:sp>
      <p:sp>
        <p:nvSpPr>
          <p:cNvPr id="5" name="Прямоугольник 4"/>
          <p:cNvSpPr/>
          <p:nvPr/>
        </p:nvSpPr>
        <p:spPr>
          <a:xfrm>
            <a:off x="554937" y="2174457"/>
            <a:ext cx="10899297" cy="1169551"/>
          </a:xfrm>
          <a:prstGeom prst="rect">
            <a:avLst/>
          </a:prstGeom>
        </p:spPr>
        <p:txBody>
          <a:bodyPr wrap="square">
            <a:spAutoFit/>
          </a:bodyPr>
          <a:lstStyle/>
          <a:p>
            <a:r>
              <a:rPr lang="ru-RU" sz="1400" dirty="0" smtClean="0">
                <a:solidFill>
                  <a:srgbClr val="000000"/>
                </a:solidFill>
                <a:latin typeface="Cambria" panose="02040503050406030204" pitchFamily="18" charset="0"/>
                <a:ea typeface="Cambria" panose="02040503050406030204" pitchFamily="18" charset="0"/>
              </a:rPr>
              <a:t>53. "ЕКІНШІ", "БІРІНШІ", "ЖОҒАРЫ" САНАТТАРЫ БАР ПЕДАГОГ ҚАҢТАР-МАМЫР (ТАМЫЗ-ЖЕЛТОҚСАН) АТТЕСТАТТАУ КЕЗЕҢІНДЕ ӨТІНІШ БЕРІЛГЕН САНАТҚА БАЛДАР САНЫ ЖЕТКІЛІКСІЗ БОЛҒАН ЖАҒДАЙДА, БІЛІКТІЛІК САНАТЫ ОНЫҢ МЕРЗІМІ ӨТКЕНГЕ ДЕЙІН САҚТАЛАДЫ, БҰДАН ӘРІ – "ПЕДАГОГ" САНАТЫНА ДЕЙІН ТӨМЕНДЕТІЛЕДІ. ОСЫ БІЛІКТІЛІК САНАТЫ КЕЛЕСІ ТАМЫЗ-ЖЕЛТОҚСАН (ҚАҢТАР-МАМЫР) АТТЕСТАТТАУ КЕЗЕҢІНЕ ДЕЙІН САҚТАЛАДЫ. КЕЛЕСІ АТТЕСТАТТАУ КЕЗЕҢІНДЕ ПЕДАГОГ № 338 БҰЙРЫҚПЕН БЕКІТІЛГЕН БІЛІКТІЛІК ТАЛАПТАРЫНА СӘЙКЕС БІЛІКТІЛІК САНАТЫНА АТТЕСТАТТАУДАН ӨТЕДІ</a:t>
            </a:r>
            <a:endParaRPr lang="ru-RU" sz="1400" dirty="0">
              <a:latin typeface="Cambria" panose="02040503050406030204" pitchFamily="18" charset="0"/>
              <a:ea typeface="Cambria" panose="02040503050406030204" pitchFamily="18" charset="0"/>
            </a:endParaRPr>
          </a:p>
        </p:txBody>
      </p:sp>
      <p:grpSp>
        <p:nvGrpSpPr>
          <p:cNvPr id="14" name="Группа 13"/>
          <p:cNvGrpSpPr/>
          <p:nvPr/>
        </p:nvGrpSpPr>
        <p:grpSpPr>
          <a:xfrm>
            <a:off x="603628" y="3332837"/>
            <a:ext cx="10838337" cy="28069"/>
            <a:chOff x="615897" y="2154170"/>
            <a:chExt cx="10838337" cy="28069"/>
          </a:xfrm>
        </p:grpSpPr>
        <p:cxnSp>
          <p:nvCxnSpPr>
            <p:cNvPr id="8" name="Прямая соединительная линия 7"/>
            <p:cNvCxnSpPr/>
            <p:nvPr/>
          </p:nvCxnSpPr>
          <p:spPr>
            <a:xfrm>
              <a:off x="615897" y="2154170"/>
              <a:ext cx="10838337"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27" name="Прямая соединительная линия 26"/>
            <p:cNvCxnSpPr/>
            <p:nvPr/>
          </p:nvCxnSpPr>
          <p:spPr>
            <a:xfrm>
              <a:off x="615897" y="2182239"/>
              <a:ext cx="10838337" cy="0"/>
            </a:xfrm>
            <a:prstGeom prst="line">
              <a:avLst/>
            </a:prstGeom>
          </p:spPr>
          <p:style>
            <a:lnRef idx="1">
              <a:schemeClr val="accent2"/>
            </a:lnRef>
            <a:fillRef idx="0">
              <a:schemeClr val="accent2"/>
            </a:fillRef>
            <a:effectRef idx="0">
              <a:schemeClr val="accent2"/>
            </a:effectRef>
            <a:fontRef idx="minor">
              <a:schemeClr val="tx1"/>
            </a:fontRef>
          </p:style>
        </p:cxnSp>
      </p:grpSp>
      <p:sp>
        <p:nvSpPr>
          <p:cNvPr id="10" name="Прямоугольник 9"/>
          <p:cNvSpPr/>
          <p:nvPr/>
        </p:nvSpPr>
        <p:spPr>
          <a:xfrm>
            <a:off x="603628" y="3416752"/>
            <a:ext cx="11033435" cy="351378"/>
          </a:xfrm>
          <a:prstGeom prst="rect">
            <a:avLst/>
          </a:prstGeom>
          <a:noFill/>
        </p:spPr>
        <p:txBody>
          <a:bodyPr wrap="square">
            <a:spAutoFit/>
          </a:bodyPr>
          <a:lstStyle/>
          <a:p>
            <a:pPr algn="ctr">
              <a:lnSpc>
                <a:spcPct val="115000"/>
              </a:lnSpc>
              <a:spcAft>
                <a:spcPts val="0"/>
              </a:spcAft>
            </a:pPr>
            <a:r>
              <a:rPr lang="ru-RU" sz="1600" b="1" dirty="0" smtClean="0">
                <a:latin typeface="Cambria" panose="02040503050406030204" pitchFamily="18" charset="0"/>
                <a:ea typeface="Cambria" panose="02040503050406030204" pitchFamily="18" charset="0"/>
              </a:rPr>
              <a:t> 2-ПАРАГРАФ. ЭССЕ ЖАЗУ ТӘРТІБІ</a:t>
            </a:r>
            <a:endParaRPr lang="ru-RU" sz="1600" dirty="0">
              <a:effectLst/>
              <a:latin typeface="Cambria" panose="02040503050406030204" pitchFamily="18" charset="0"/>
              <a:ea typeface="Cambria" panose="02040503050406030204" pitchFamily="18" charset="0"/>
            </a:endParaRPr>
          </a:p>
        </p:txBody>
      </p:sp>
      <p:grpSp>
        <p:nvGrpSpPr>
          <p:cNvPr id="28" name="Группа 27"/>
          <p:cNvGrpSpPr/>
          <p:nvPr/>
        </p:nvGrpSpPr>
        <p:grpSpPr>
          <a:xfrm>
            <a:off x="615897" y="2146388"/>
            <a:ext cx="10838337" cy="28069"/>
            <a:chOff x="615897" y="2154170"/>
            <a:chExt cx="10838337" cy="28069"/>
          </a:xfrm>
        </p:grpSpPr>
        <p:cxnSp>
          <p:nvCxnSpPr>
            <p:cNvPr id="29" name="Прямая соединительная линия 28"/>
            <p:cNvCxnSpPr/>
            <p:nvPr/>
          </p:nvCxnSpPr>
          <p:spPr>
            <a:xfrm>
              <a:off x="615897" y="2154170"/>
              <a:ext cx="10838337"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30" name="Прямая соединительная линия 29"/>
            <p:cNvCxnSpPr/>
            <p:nvPr/>
          </p:nvCxnSpPr>
          <p:spPr>
            <a:xfrm>
              <a:off x="615897" y="2182239"/>
              <a:ext cx="10838337" cy="0"/>
            </a:xfrm>
            <a:prstGeom prst="line">
              <a:avLst/>
            </a:prstGeom>
          </p:spPr>
          <p:style>
            <a:lnRef idx="1">
              <a:schemeClr val="accent2"/>
            </a:lnRef>
            <a:fillRef idx="0">
              <a:schemeClr val="accent2"/>
            </a:fillRef>
            <a:effectRef idx="0">
              <a:schemeClr val="accent2"/>
            </a:effectRef>
            <a:fontRef idx="minor">
              <a:schemeClr val="tx1"/>
            </a:fontRef>
          </p:style>
        </p:cxnSp>
      </p:grpSp>
      <p:sp>
        <p:nvSpPr>
          <p:cNvPr id="15" name="Прямоугольник 14"/>
          <p:cNvSpPr/>
          <p:nvPr/>
        </p:nvSpPr>
        <p:spPr>
          <a:xfrm>
            <a:off x="603628" y="3823975"/>
            <a:ext cx="11033435" cy="738664"/>
          </a:xfrm>
          <a:prstGeom prst="rect">
            <a:avLst/>
          </a:prstGeom>
          <a:solidFill>
            <a:schemeClr val="accent5">
              <a:lumMod val="50000"/>
            </a:schemeClr>
          </a:solidFill>
        </p:spPr>
        <p:txBody>
          <a:bodyPr wrap="square">
            <a:spAutoFit/>
          </a:bodyPr>
          <a:lstStyle/>
          <a:p>
            <a:r>
              <a:rPr lang="ru-RU" sz="1400" dirty="0" smtClean="0">
                <a:solidFill>
                  <a:schemeClr val="bg1"/>
                </a:solidFill>
                <a:latin typeface="Cambria" panose="02040503050406030204" pitchFamily="18" charset="0"/>
                <a:ea typeface="Cambria" panose="02040503050406030204" pitchFamily="18" charset="0"/>
              </a:rPr>
              <a:t>54. ТЕСТІЛЕУ АЯҚТАЛҒАН СОҢ ПЕДАГОГ ЭССЕ ЖАЗАДЫ. БЕРІЛЕТІН УАҚЫТ – 30 МИНУТ. ҚОЛДАНЫЛАТЫН СӨЗ САНЫ – 250-300 СӨЗ. ЖЫЛ САЙЫН ЭССЕ ТАҚЫРЫБЫН БІЛІМ БЕРУ САЛАСЫНДАҒЫ УӘКІЛЕТТІ ОРГАН АНЫҚТАЙДЫ. ЖАЗЫЛҒАН ЭССЕ ПЕДАГОГТІҢ ЖЕКЕ КАБИНЕТІНДЕ </a:t>
            </a:r>
            <a:r>
              <a:rPr lang="en-US" sz="1400" dirty="0" smtClean="0">
                <a:solidFill>
                  <a:schemeClr val="bg1"/>
                </a:solidFill>
                <a:latin typeface="Cambria" panose="02040503050406030204" pitchFamily="18" charset="0"/>
                <a:ea typeface="Cambria" panose="02040503050406030204" pitchFamily="18" charset="0"/>
              </a:rPr>
              <a:t>NGT</a:t>
            </a:r>
            <a:r>
              <a:rPr lang="ru-RU" sz="1400" dirty="0" smtClean="0">
                <a:solidFill>
                  <a:schemeClr val="bg1"/>
                </a:solidFill>
                <a:latin typeface="Cambria" panose="02040503050406030204" pitchFamily="18" charset="0"/>
                <a:ea typeface="Cambria" panose="02040503050406030204" pitchFamily="18" charset="0"/>
              </a:rPr>
              <a:t>.</a:t>
            </a:r>
            <a:r>
              <a:rPr lang="en-US" sz="1400" dirty="0" smtClean="0">
                <a:solidFill>
                  <a:schemeClr val="bg1"/>
                </a:solidFill>
                <a:latin typeface="Cambria" panose="02040503050406030204" pitchFamily="18" charset="0"/>
                <a:ea typeface="Cambria" panose="02040503050406030204" pitchFamily="18" charset="0"/>
              </a:rPr>
              <a:t>TESTCENTER</a:t>
            </a:r>
            <a:r>
              <a:rPr lang="ru-RU" sz="1400" dirty="0" smtClean="0">
                <a:solidFill>
                  <a:schemeClr val="bg1"/>
                </a:solidFill>
                <a:latin typeface="Cambria" panose="02040503050406030204" pitchFamily="18" charset="0"/>
                <a:ea typeface="Cambria" panose="02040503050406030204" pitchFamily="18" charset="0"/>
              </a:rPr>
              <a:t>.</a:t>
            </a:r>
            <a:r>
              <a:rPr lang="en-US" sz="1400" dirty="0" smtClean="0">
                <a:solidFill>
                  <a:schemeClr val="bg1"/>
                </a:solidFill>
                <a:latin typeface="Cambria" panose="02040503050406030204" pitchFamily="18" charset="0"/>
                <a:ea typeface="Cambria" panose="02040503050406030204" pitchFamily="18" charset="0"/>
              </a:rPr>
              <a:t>KZ</a:t>
            </a:r>
            <a:r>
              <a:rPr lang="ru-RU" sz="1400" dirty="0" smtClean="0">
                <a:solidFill>
                  <a:schemeClr val="bg1"/>
                </a:solidFill>
                <a:latin typeface="Cambria" panose="02040503050406030204" pitchFamily="18" charset="0"/>
                <a:ea typeface="Cambria" panose="02040503050406030204" pitchFamily="18" charset="0"/>
              </a:rPr>
              <a:t> СІЛТЕМЕСІ БОЙЫНША КӨРСЕТІЛЕДІ</a:t>
            </a:r>
            <a:endParaRPr lang="ru-RU" sz="1400" dirty="0">
              <a:solidFill>
                <a:schemeClr val="bg1"/>
              </a:solidFill>
              <a:latin typeface="Cambria" panose="02040503050406030204" pitchFamily="18" charset="0"/>
              <a:ea typeface="Cambria" panose="02040503050406030204" pitchFamily="18" charset="0"/>
            </a:endParaRPr>
          </a:p>
        </p:txBody>
      </p:sp>
      <p:sp>
        <p:nvSpPr>
          <p:cNvPr id="16" name="Прямоугольник 15"/>
          <p:cNvSpPr/>
          <p:nvPr/>
        </p:nvSpPr>
        <p:spPr>
          <a:xfrm>
            <a:off x="1637868" y="4671836"/>
            <a:ext cx="9999195" cy="307777"/>
          </a:xfrm>
          <a:prstGeom prst="rect">
            <a:avLst/>
          </a:prstGeom>
          <a:solidFill>
            <a:schemeClr val="accent2"/>
          </a:solidFill>
        </p:spPr>
        <p:txBody>
          <a:bodyPr wrap="square">
            <a:spAutoFit/>
          </a:bodyPr>
          <a:lstStyle/>
          <a:p>
            <a:pPr marL="285750" indent="-285750">
              <a:buFont typeface="Wingdings" panose="05000000000000000000" pitchFamily="2" charset="2"/>
              <a:buChar char="q"/>
            </a:pPr>
            <a:r>
              <a:rPr lang="ru-RU" sz="1400" dirty="0" smtClean="0">
                <a:solidFill>
                  <a:schemeClr val="bg1"/>
                </a:solidFill>
                <a:latin typeface="Cambria" panose="02040503050406030204" pitchFamily="18" charset="0"/>
                <a:ea typeface="Cambria" panose="02040503050406030204" pitchFamily="18" charset="0"/>
              </a:rPr>
              <a:t>55. ЖАЗЫЛҒАН ЭССЕ ПЕДАГОГТІҢ ЖЕКЕ КАБИНЕТІНЕ ЖОЛДАНАДЫ</a:t>
            </a:r>
            <a:endParaRPr lang="ru-RU" sz="1400" dirty="0">
              <a:solidFill>
                <a:schemeClr val="bg1"/>
              </a:solidFill>
              <a:latin typeface="Cambria" panose="02040503050406030204" pitchFamily="18" charset="0"/>
              <a:ea typeface="Cambria" panose="02040503050406030204" pitchFamily="18" charset="0"/>
            </a:endParaRPr>
          </a:p>
        </p:txBody>
      </p:sp>
      <p:pic>
        <p:nvPicPr>
          <p:cNvPr id="32" name="Рисунок 3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rot="762823">
            <a:off x="544484" y="4656659"/>
            <a:ext cx="880209" cy="637271"/>
          </a:xfrm>
          <a:prstGeom prst="rect">
            <a:avLst/>
          </a:prstGeom>
        </p:spPr>
      </p:pic>
      <p:sp>
        <p:nvSpPr>
          <p:cNvPr id="22" name="Прямоугольник 21"/>
          <p:cNvSpPr/>
          <p:nvPr/>
        </p:nvSpPr>
        <p:spPr>
          <a:xfrm>
            <a:off x="609762" y="5031598"/>
            <a:ext cx="10826067" cy="351378"/>
          </a:xfrm>
          <a:prstGeom prst="rect">
            <a:avLst/>
          </a:prstGeom>
        </p:spPr>
        <p:txBody>
          <a:bodyPr wrap="square">
            <a:spAutoFit/>
          </a:bodyPr>
          <a:lstStyle/>
          <a:p>
            <a:pPr algn="ctr">
              <a:lnSpc>
                <a:spcPct val="115000"/>
              </a:lnSpc>
              <a:spcAft>
                <a:spcPts val="0"/>
              </a:spcAft>
            </a:pPr>
            <a:r>
              <a:rPr lang="ru-RU" sz="1600" b="1" dirty="0" smtClean="0">
                <a:solidFill>
                  <a:srgbClr val="000000"/>
                </a:solidFill>
                <a:latin typeface="Cambria" panose="02040503050406030204" pitchFamily="18" charset="0"/>
                <a:ea typeface="Cambria" panose="02040503050406030204" pitchFamily="18" charset="0"/>
              </a:rPr>
              <a:t>3-ПАРАГРАФ. БІЛІКТІЛІКТІ БАҒАЛАУДЫ ӨТКІЗУ ТӘРТІБІ</a:t>
            </a:r>
            <a:endParaRPr lang="ru-RU" sz="1600" dirty="0">
              <a:effectLst/>
              <a:latin typeface="Cambria" panose="02040503050406030204" pitchFamily="18" charset="0"/>
              <a:ea typeface="Cambria" panose="02040503050406030204" pitchFamily="18" charset="0"/>
            </a:endParaRPr>
          </a:p>
        </p:txBody>
      </p:sp>
      <p:sp>
        <p:nvSpPr>
          <p:cNvPr id="31" name="Прямоугольник 30"/>
          <p:cNvSpPr/>
          <p:nvPr/>
        </p:nvSpPr>
        <p:spPr>
          <a:xfrm>
            <a:off x="573243" y="5346846"/>
            <a:ext cx="11045513" cy="835613"/>
          </a:xfrm>
          <a:prstGeom prst="rect">
            <a:avLst/>
          </a:prstGeom>
        </p:spPr>
        <p:txBody>
          <a:bodyPr wrap="square">
            <a:spAutoFit/>
          </a:bodyPr>
          <a:lstStyle/>
          <a:p>
            <a:pPr algn="just">
              <a:lnSpc>
                <a:spcPct val="115000"/>
              </a:lnSpc>
              <a:spcAft>
                <a:spcPts val="0"/>
              </a:spcAft>
            </a:pPr>
            <a:r>
              <a:rPr lang="ru-RU" sz="1400" dirty="0" smtClean="0">
                <a:solidFill>
                  <a:srgbClr val="000000"/>
                </a:solidFill>
                <a:latin typeface="Cambria" panose="02040503050406030204" pitchFamily="18" charset="0"/>
                <a:ea typeface="Cambria" panose="02040503050406030204" pitchFamily="18" charset="0"/>
              </a:rPr>
              <a:t>56. ПЕДАГОГТЕРДІ БІЛІКТІЛІК БАҒАЛАУДЫ БІЛІМ БЕРУ ҰЙЫМДАРЫ ЖҮРГІЗЕДІ ЖӘНЕ ҚҰЖАТТАРДЫҢ ОСЫ ҚАҒИДАЛАРҒА 7-ҚОСЫМШАҒА СӘЙКЕС НЫСАН БОЙЫНША МЕМЛЕКЕТТІК КӨРСЕТІЛЕТІН ҚЫЗМЕТ СТАНДАРТЫНДА БЕЛГІЛЕНГЕН ҚҰЖАТТАР ТІЗБЕСІНЕ СӘЙКЕСТІГІН ҚАРАУДЫ ҚАМТИДЫ.</a:t>
            </a:r>
            <a:endParaRPr lang="ru-RU" sz="1100" dirty="0">
              <a:effectLst/>
              <a:latin typeface="Cambria" panose="02040503050406030204" pitchFamily="18" charset="0"/>
              <a:ea typeface="Cambria" panose="02040503050406030204" pitchFamily="18" charset="0"/>
            </a:endParaRPr>
          </a:p>
        </p:txBody>
      </p:sp>
      <p:sp>
        <p:nvSpPr>
          <p:cNvPr id="34" name="Прямоугольник 33"/>
          <p:cNvSpPr/>
          <p:nvPr/>
        </p:nvSpPr>
        <p:spPr>
          <a:xfrm>
            <a:off x="573243" y="6146764"/>
            <a:ext cx="11063820" cy="307777"/>
          </a:xfrm>
          <a:prstGeom prst="rect">
            <a:avLst/>
          </a:prstGeom>
        </p:spPr>
        <p:txBody>
          <a:bodyPr wrap="square">
            <a:spAutoFit/>
          </a:bodyPr>
          <a:lstStyle/>
          <a:p>
            <a:r>
              <a:rPr lang="ru-RU" sz="1400" dirty="0" smtClean="0">
                <a:solidFill>
                  <a:srgbClr val="000000"/>
                </a:solidFill>
                <a:latin typeface="Cambria" panose="02040503050406030204" pitchFamily="18" charset="0"/>
                <a:ea typeface="Cambria" panose="02040503050406030204" pitchFamily="18" charset="0"/>
              </a:rPr>
              <a:t>57. ҚАЖЕТТІ ҚҰЖАТТАР БОЛМАҒАН ЖАҒДАЙДА ПЕДАГОГ ЖЕТІСПЕЙТІН ҚҰЖАТТАРДЫ 3 ЖҰМЫС КҮНІ ІШІНДЕ ӘКЕЛЕДІ</a:t>
            </a:r>
            <a:endParaRPr lang="ru-RU" sz="1400" dirty="0">
              <a:latin typeface="Cambria" panose="02040503050406030204" pitchFamily="18" charset="0"/>
              <a:ea typeface="Cambria" panose="02040503050406030204" pitchFamily="18" charset="0"/>
            </a:endParaRPr>
          </a:p>
        </p:txBody>
      </p:sp>
      <p:sp>
        <p:nvSpPr>
          <p:cNvPr id="36" name="Прямоугольник 35"/>
          <p:cNvSpPr/>
          <p:nvPr/>
        </p:nvSpPr>
        <p:spPr>
          <a:xfrm>
            <a:off x="1519018" y="183871"/>
            <a:ext cx="9452519" cy="400110"/>
          </a:xfrm>
          <a:prstGeom prst="rect">
            <a:avLst/>
          </a:prstGeom>
        </p:spPr>
        <p:txBody>
          <a:bodyPr wrap="square">
            <a:spAutoFit/>
          </a:bodyPr>
          <a:lstStyle/>
          <a:p>
            <a:r>
              <a:rPr lang="en-US" sz="2000" b="1" dirty="0" smtClean="0">
                <a:solidFill>
                  <a:schemeClr val="bg1"/>
                </a:solidFill>
                <a:latin typeface="Cambria" panose="02040503050406030204" pitchFamily="18" charset="0"/>
                <a:ea typeface="Cambria" panose="02040503050406030204" pitchFamily="18" charset="0"/>
              </a:rPr>
              <a:t>ПЕДАГОГТЕРДІ АТТЕСТАТТАУДАН ӨТКІЗУ ҚАҒИДАЛАРЫ МЕН ШАРТТАРЫ</a:t>
            </a:r>
            <a:endParaRPr lang="ru-RU" sz="2000"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14209599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6" name="Группа 5"/>
          <p:cNvGrpSpPr/>
          <p:nvPr/>
        </p:nvGrpSpPr>
        <p:grpSpPr>
          <a:xfrm>
            <a:off x="313266" y="893262"/>
            <a:ext cx="11514666" cy="1233958"/>
            <a:chOff x="313266" y="1045666"/>
            <a:chExt cx="11514666" cy="1233958"/>
          </a:xfrm>
        </p:grpSpPr>
        <p:sp>
          <p:nvSpPr>
            <p:cNvPr id="7" name="Прямоугольник 6"/>
            <p:cNvSpPr/>
            <p:nvPr/>
          </p:nvSpPr>
          <p:spPr>
            <a:xfrm>
              <a:off x="425034" y="1045666"/>
              <a:ext cx="11174299" cy="523220"/>
            </a:xfrm>
            <a:prstGeom prst="rect">
              <a:avLst/>
            </a:prstGeom>
            <a:solidFill>
              <a:schemeClr val="accent2"/>
            </a:solidFill>
          </p:spPr>
          <p:txBody>
            <a:bodyPr wrap="square">
              <a:spAutoFit/>
            </a:bodyPr>
            <a:lstStyle/>
            <a:p>
              <a:pPr algn="just">
                <a:spcAft>
                  <a:spcPts val="0"/>
                </a:spcAft>
              </a:pPr>
              <a:r>
                <a:rPr lang="ru-RU" sz="1400" dirty="0" smtClean="0">
                  <a:solidFill>
                    <a:schemeClr val="bg1"/>
                  </a:solidFill>
                  <a:latin typeface="Cambria" panose="02040503050406030204" pitchFamily="18" charset="0"/>
                  <a:ea typeface="Cambria" panose="02040503050406030204" pitchFamily="18" charset="0"/>
                </a:rPr>
                <a:t>58. БІЛІКТІЛІК ТЕСТІЛЕУІНІҢ НӘТИЖЕЛЕРІ БОЙЫНША ПЕДАГОГТІҢ ӨТІНІШІ НЕГІЗІНДЕ (ҚОЛДАНЫСТАҒЫ САНАТ МЕРЗІМІ ӨТКЕНГЕ ДЕЙІН) ЖӘНЕ БІЛІКТІЛІК БАҒАЛАУЫНАН КЕЙІН ОДАН ӘРІ АТТЕСТАТТАУ РӘСІМІ ЖҮРГІЗІЛЕДІ:</a:t>
              </a:r>
              <a:endParaRPr lang="ru-RU" sz="1400" dirty="0">
                <a:solidFill>
                  <a:schemeClr val="bg1"/>
                </a:solidFill>
                <a:effectLst/>
                <a:latin typeface="Cambria" panose="02040503050406030204" pitchFamily="18" charset="0"/>
                <a:ea typeface="Cambria" panose="02040503050406030204" pitchFamily="18" charset="0"/>
              </a:endParaRPr>
            </a:p>
          </p:txBody>
        </p:sp>
        <p:sp>
          <p:nvSpPr>
            <p:cNvPr id="12" name="Прямоугольник 11"/>
            <p:cNvSpPr/>
            <p:nvPr/>
          </p:nvSpPr>
          <p:spPr>
            <a:xfrm>
              <a:off x="313266" y="1374987"/>
              <a:ext cx="11514666" cy="90463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13" name="Прямоугольник 12"/>
          <p:cNvSpPr/>
          <p:nvPr/>
        </p:nvSpPr>
        <p:spPr>
          <a:xfrm>
            <a:off x="425034" y="1874419"/>
            <a:ext cx="11402898" cy="587853"/>
          </a:xfrm>
          <a:prstGeom prst="rect">
            <a:avLst/>
          </a:prstGeom>
          <a:solidFill>
            <a:schemeClr val="accent2"/>
          </a:solidFill>
        </p:spPr>
        <p:txBody>
          <a:bodyPr wrap="square">
            <a:spAutoFit/>
          </a:bodyPr>
          <a:lstStyle/>
          <a:p>
            <a:pPr algn="just">
              <a:lnSpc>
                <a:spcPct val="115000"/>
              </a:lnSpc>
              <a:spcAft>
                <a:spcPts val="0"/>
              </a:spcAft>
            </a:pPr>
            <a:r>
              <a:rPr lang="ru-RU" sz="1400" dirty="0" smtClean="0">
                <a:solidFill>
                  <a:srgbClr val="000000"/>
                </a:solidFill>
                <a:latin typeface="Cambria" panose="02040503050406030204" pitchFamily="18" charset="0"/>
                <a:ea typeface="Cambria" panose="02040503050406030204" pitchFamily="18" charset="0"/>
              </a:rPr>
              <a:t>73. БІЛІКТІЛІК САНАТТАРЫН БЕРУДІҢ (РАСТАУДЫҢ) ӨТІНІШ БЕРІЛГЕН БІЛІКТІЛІК САНАТЫНА СӘЙКЕСТІГІ РӘСІМІН ЖҮРГІЗУ ҮШІН ӘРБІР ПӘН БОЙЫНША НЕМЕСЕ БАҒЫТ БОЙЫНША ЖЕКЕ САРАПТАМА КЕҢЕСІ (БҰДАН ӘРІ – САРАПТАМА КЕҢЕСІ) ҚҰРЫЛАДЫ</a:t>
            </a:r>
            <a:endParaRPr lang="ru-RU" sz="1400" dirty="0">
              <a:effectLst/>
              <a:latin typeface="Cambria" panose="02040503050406030204" pitchFamily="18" charset="0"/>
              <a:ea typeface="Cambria" panose="02040503050406030204" pitchFamily="18" charset="0"/>
            </a:endParaRPr>
          </a:p>
        </p:txBody>
      </p:sp>
      <p:sp>
        <p:nvSpPr>
          <p:cNvPr id="21" name="Прямоугольник 20"/>
          <p:cNvSpPr/>
          <p:nvPr/>
        </p:nvSpPr>
        <p:spPr>
          <a:xfrm>
            <a:off x="336974" y="1499297"/>
            <a:ext cx="11518051" cy="351378"/>
          </a:xfrm>
          <a:prstGeom prst="rect">
            <a:avLst/>
          </a:prstGeom>
          <a:solidFill>
            <a:schemeClr val="accent5">
              <a:lumMod val="50000"/>
            </a:schemeClr>
          </a:solidFill>
        </p:spPr>
        <p:txBody>
          <a:bodyPr wrap="square">
            <a:spAutoFit/>
          </a:bodyPr>
          <a:lstStyle/>
          <a:p>
            <a:pPr algn="ctr">
              <a:lnSpc>
                <a:spcPct val="115000"/>
              </a:lnSpc>
              <a:spcAft>
                <a:spcPts val="0"/>
              </a:spcAft>
            </a:pPr>
            <a:r>
              <a:rPr lang="ru-RU" sz="1400" b="1" dirty="0" smtClean="0">
                <a:solidFill>
                  <a:schemeClr val="bg1"/>
                </a:solidFill>
                <a:latin typeface="Cambria" panose="02040503050406030204" pitchFamily="18" charset="0"/>
                <a:ea typeface="Cambria" panose="02040503050406030204" pitchFamily="18" charset="0"/>
              </a:rPr>
              <a:t>3-ТАРАУ. ПЕДАГОГТЕРГЕ БІЛІКТІЛІК САНАТТАРЫН БЕРУ (РАСТАУ) ТӘРТІБІ</a:t>
            </a:r>
            <a:endParaRPr lang="ru-RU" sz="1400" dirty="0">
              <a:solidFill>
                <a:schemeClr val="bg1"/>
              </a:solidFill>
              <a:latin typeface="Cambria" panose="02040503050406030204" pitchFamily="18" charset="0"/>
              <a:ea typeface="Cambria" panose="02040503050406030204" pitchFamily="18" charset="0"/>
            </a:endParaRPr>
          </a:p>
        </p:txBody>
      </p:sp>
      <p:sp>
        <p:nvSpPr>
          <p:cNvPr id="36" name="Прямоугольник 35"/>
          <p:cNvSpPr/>
          <p:nvPr/>
        </p:nvSpPr>
        <p:spPr>
          <a:xfrm>
            <a:off x="1519018" y="183871"/>
            <a:ext cx="9452519" cy="400110"/>
          </a:xfrm>
          <a:prstGeom prst="rect">
            <a:avLst/>
          </a:prstGeom>
        </p:spPr>
        <p:txBody>
          <a:bodyPr wrap="square">
            <a:spAutoFit/>
          </a:bodyPr>
          <a:lstStyle/>
          <a:p>
            <a:r>
              <a:rPr lang="en-US" sz="2000" b="1" dirty="0" smtClean="0">
                <a:solidFill>
                  <a:schemeClr val="bg1"/>
                </a:solidFill>
                <a:latin typeface="Cambria" panose="02040503050406030204" pitchFamily="18" charset="0"/>
                <a:ea typeface="Cambria" panose="02040503050406030204" pitchFamily="18" charset="0"/>
              </a:rPr>
              <a:t>ПЕДАГОГТЕРДІ АТТЕСТАТТАУДАН ӨТКІЗУ ҚАҒИДАЛАРЫ МЕН ШАРТТАРЫ</a:t>
            </a:r>
            <a:endParaRPr lang="ru-RU" sz="2000" dirty="0">
              <a:solidFill>
                <a:schemeClr val="bg1"/>
              </a:solidFill>
              <a:latin typeface="Cambria" panose="02040503050406030204" pitchFamily="18" charset="0"/>
              <a:ea typeface="Cambria" panose="02040503050406030204" pitchFamily="18" charset="0"/>
            </a:endParaRPr>
          </a:p>
        </p:txBody>
      </p:sp>
      <p:sp>
        <p:nvSpPr>
          <p:cNvPr id="3" name="Прямоугольник 2"/>
          <p:cNvSpPr/>
          <p:nvPr/>
        </p:nvSpPr>
        <p:spPr>
          <a:xfrm>
            <a:off x="319305" y="2517800"/>
            <a:ext cx="11518050" cy="2416046"/>
          </a:xfrm>
          <a:prstGeom prst="rect">
            <a:avLst/>
          </a:prstGeom>
          <a:solidFill>
            <a:schemeClr val="bg1">
              <a:lumMod val="95000"/>
            </a:schemeClr>
          </a:solidFill>
        </p:spPr>
        <p:txBody>
          <a:bodyPr wrap="square">
            <a:spAutoFit/>
          </a:bodyPr>
          <a:lstStyle/>
          <a:p>
            <a:pPr marL="285750" indent="-285750" algn="just">
              <a:buFont typeface="Wingdings" panose="05000000000000000000" pitchFamily="2" charset="2"/>
              <a:buChar char="Ø"/>
            </a:pPr>
            <a:r>
              <a:rPr lang="en-US" sz="1050" b="1" dirty="0" smtClean="0">
                <a:solidFill>
                  <a:srgbClr val="FF0000"/>
                </a:solidFill>
                <a:latin typeface="Cambria" panose="02040503050406030204" pitchFamily="18" charset="0"/>
                <a:ea typeface="Cambria" panose="02040503050406030204" pitchFamily="18" charset="0"/>
              </a:rPr>
              <a:t>"</a:t>
            </a:r>
            <a:r>
              <a:rPr lang="ru-RU" sz="1050" b="1" dirty="0" smtClean="0">
                <a:solidFill>
                  <a:srgbClr val="FF0000"/>
                </a:solidFill>
                <a:latin typeface="Cambria" panose="02040503050406030204" pitchFamily="18" charset="0"/>
                <a:ea typeface="Cambria" panose="02040503050406030204" pitchFamily="18" charset="0"/>
              </a:rPr>
              <a:t>ПЕДАГОГ</a:t>
            </a:r>
            <a:r>
              <a:rPr lang="en-US" sz="1050" b="1" dirty="0" smtClean="0">
                <a:solidFill>
                  <a:srgbClr val="FF0000"/>
                </a:solidFill>
                <a:latin typeface="Cambria" panose="02040503050406030204" pitchFamily="18" charset="0"/>
                <a:ea typeface="Cambria" panose="02040503050406030204" pitchFamily="18" charset="0"/>
              </a:rPr>
              <a:t>-</a:t>
            </a:r>
            <a:r>
              <a:rPr lang="ru-RU" sz="1050" b="1" dirty="0" smtClean="0">
                <a:solidFill>
                  <a:srgbClr val="FF0000"/>
                </a:solidFill>
                <a:latin typeface="Cambria" panose="02040503050406030204" pitchFamily="18" charset="0"/>
                <a:ea typeface="Cambria" panose="02040503050406030204" pitchFamily="18" charset="0"/>
              </a:rPr>
              <a:t>МОДЕРАТОР</a:t>
            </a:r>
            <a:r>
              <a:rPr lang="en-US" sz="1050" b="1" dirty="0" smtClean="0">
                <a:solidFill>
                  <a:srgbClr val="FF0000"/>
                </a:solidFill>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БІЛІКТІЛІК САНАТЫНА</a:t>
            </a:r>
            <a:r>
              <a:rPr lang="en-US" sz="1050" dirty="0" smtClean="0">
                <a:latin typeface="Cambria" panose="02040503050406030204" pitchFamily="18" charset="0"/>
                <a:ea typeface="Cambria" panose="02040503050406030204" pitchFamily="18" charset="0"/>
              </a:rPr>
              <a:t> – </a:t>
            </a:r>
            <a:r>
              <a:rPr lang="ru-RU" sz="1050" dirty="0" smtClean="0">
                <a:latin typeface="Cambria" panose="02040503050406030204" pitchFamily="18" charset="0"/>
                <a:ea typeface="Cambria" panose="02040503050406030204" pitchFamily="18" charset="0"/>
              </a:rPr>
              <a:t>ҚҰРАМЫНДА ӘДІСТЕМЕЛІК КАБИНЕТТЕРДІҢ</a:t>
            </a:r>
            <a:r>
              <a:rPr lang="en-US" sz="1050" dirty="0" smtClean="0">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ОРТАЛЫҚТАРДЫҢ</a:t>
            </a:r>
            <a:r>
              <a:rPr lang="en-US" sz="1050" dirty="0" smtClean="0">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ӘДІСКЕРЛЕРІ</a:t>
            </a:r>
            <a:r>
              <a:rPr lang="en-US" sz="1050" dirty="0" smtClean="0">
                <a:latin typeface="Cambria" panose="02040503050406030204" pitchFamily="18" charset="0"/>
                <a:ea typeface="Cambria" panose="02040503050406030204" pitchFamily="18" charset="0"/>
              </a:rPr>
              <a:t>, </a:t>
            </a:r>
            <a:r>
              <a:rPr lang="ru-RU" sz="1050" b="1" u="sng" dirty="0" smtClean="0">
                <a:latin typeface="Cambria" panose="02040503050406030204" pitchFamily="18" charset="0"/>
                <a:ea typeface="Cambria" panose="02040503050406030204" pitchFamily="18" charset="0"/>
              </a:rPr>
              <a:t>АУДАННЫҢ</a:t>
            </a:r>
            <a:r>
              <a:rPr lang="en-US" sz="1050" dirty="0" smtClean="0">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ОБЛЫСТЫҚ МАҢЫЗЫ БАР ҚАЛАНЫҢ</a:t>
            </a:r>
            <a:r>
              <a:rPr lang="en-US" sz="1050" dirty="0" smtClean="0">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КЕМІНДЕ</a:t>
            </a:r>
            <a:r>
              <a:rPr lang="en-US" sz="1050" dirty="0" smtClean="0">
                <a:latin typeface="Cambria" panose="02040503050406030204" pitchFamily="18" charset="0"/>
                <a:ea typeface="Cambria" panose="02040503050406030204" pitchFamily="18" charset="0"/>
              </a:rPr>
              <a:t> 10 </a:t>
            </a:r>
            <a:r>
              <a:rPr lang="ru-RU" sz="1050" dirty="0" smtClean="0">
                <a:latin typeface="Cambria" panose="02040503050406030204" pitchFamily="18" charset="0"/>
                <a:ea typeface="Cambria" panose="02040503050406030204" pitchFamily="18" charset="0"/>
              </a:rPr>
              <a:t>ЖЫЛ ЕҢБЕК ӨТІЛІ</a:t>
            </a:r>
            <a:r>
              <a:rPr lang="en-US" sz="1050" dirty="0" smtClean="0">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ПЕДАГОГ</a:t>
            </a:r>
            <a:r>
              <a:rPr lang="en-US" sz="1050" dirty="0" smtClean="0">
                <a:latin typeface="Cambria" panose="02040503050406030204" pitchFamily="18" charset="0"/>
                <a:ea typeface="Cambria" panose="02040503050406030204" pitchFamily="18" charset="0"/>
              </a:rPr>
              <a:t>-</a:t>
            </a:r>
            <a:r>
              <a:rPr lang="ru-RU" sz="1050" dirty="0" smtClean="0">
                <a:latin typeface="Cambria" panose="02040503050406030204" pitchFamily="18" charset="0"/>
                <a:ea typeface="Cambria" panose="02040503050406030204" pitchFamily="18" charset="0"/>
              </a:rPr>
              <a:t>ЗЕРТТЕУШІ</a:t>
            </a:r>
            <a:r>
              <a:rPr lang="en-US" sz="1050" dirty="0" smtClean="0">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НЕМЕСЕ</a:t>
            </a:r>
            <a:r>
              <a:rPr lang="en-US" sz="1050" dirty="0" smtClean="0">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ПЕДАГОГ</a:t>
            </a:r>
            <a:r>
              <a:rPr lang="en-US" sz="1050" dirty="0" smtClean="0">
                <a:latin typeface="Cambria" panose="02040503050406030204" pitchFamily="18" charset="0"/>
                <a:ea typeface="Cambria" panose="02040503050406030204" pitchFamily="18" charset="0"/>
              </a:rPr>
              <a:t>-</a:t>
            </a:r>
            <a:r>
              <a:rPr lang="ru-RU" sz="1050" dirty="0" smtClean="0">
                <a:latin typeface="Cambria" panose="02040503050406030204" pitchFamily="18" charset="0"/>
                <a:ea typeface="Cambria" panose="02040503050406030204" pitchFamily="18" charset="0"/>
              </a:rPr>
              <a:t>ШЕБЕР</a:t>
            </a:r>
            <a:r>
              <a:rPr lang="en-US" sz="1050" dirty="0" smtClean="0">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БІЛІКТІЛІК САНАТТАРЫ БАР ПЕДАГОГТЕРІ</a:t>
            </a:r>
            <a:r>
              <a:rPr lang="en-US" sz="1050" dirty="0" smtClean="0">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БІЛІКТІЛІКТІ АРТТЫРУ ҰЙЫМДАРЫНЫҢ</a:t>
            </a:r>
            <a:r>
              <a:rPr lang="en-US" sz="1050" dirty="0" smtClean="0">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ҚАМҚОРШЫЛЫҚ КЕҢЕСТЕРДІҢ</a:t>
            </a:r>
            <a:r>
              <a:rPr lang="en-US" sz="1050" dirty="0" smtClean="0">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БІЛІМ БЕРУ САЛАСЫНДАҒЫ ҚОҒАМДЫҚ</a:t>
            </a:r>
            <a:r>
              <a:rPr lang="en-US" sz="1050" dirty="0" smtClean="0">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ҮКІМЕТТІК ЕМЕС ҰЙЫМДАРДЫҢ</a:t>
            </a:r>
            <a:r>
              <a:rPr lang="en-US" sz="1050" dirty="0" smtClean="0">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КӘСІПОДАҚТАРДЫҢ</a:t>
            </a:r>
            <a:r>
              <a:rPr lang="en-US" sz="1050" dirty="0" smtClean="0">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ЖҰМЫС БЕРУШІЛЕРДІҢ ӨКІЛДЕРІ БАР</a:t>
            </a:r>
            <a:r>
              <a:rPr lang="en-US" sz="1050" dirty="0" smtClean="0">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АУДАННЫҢ</a:t>
            </a:r>
            <a:r>
              <a:rPr lang="en-US" sz="1050" dirty="0" smtClean="0">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ОБЛЫСТЫҚ МАҢЫЗЫ БАР ҚАЛАНЫҢ</a:t>
            </a:r>
            <a:r>
              <a:rPr lang="en-US" sz="1050" dirty="0" smtClean="0">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ДЕҢГЕЙІНДЕ</a:t>
            </a:r>
            <a:r>
              <a:rPr lang="en-US" sz="1050" dirty="0" smtClean="0">
                <a:latin typeface="Cambria" panose="02040503050406030204" pitchFamily="18" charset="0"/>
                <a:ea typeface="Cambria" panose="02040503050406030204" pitchFamily="18" charset="0"/>
              </a:rPr>
              <a:t>, </a:t>
            </a:r>
            <a:r>
              <a:rPr lang="ru-RU" sz="1050" b="1" u="sng" dirty="0" smtClean="0">
                <a:latin typeface="Cambria" panose="02040503050406030204" pitchFamily="18" charset="0"/>
                <a:ea typeface="Cambria" panose="02040503050406030204" pitchFamily="18" charset="0"/>
              </a:rPr>
              <a:t>ОБЛЫСТАРДЫҢ</a:t>
            </a:r>
            <a:r>
              <a:rPr lang="en-US" sz="1050" b="1" u="sng" dirty="0" smtClean="0">
                <a:latin typeface="Cambria" panose="02040503050406030204" pitchFamily="18" charset="0"/>
                <a:ea typeface="Cambria" panose="02040503050406030204" pitchFamily="18" charset="0"/>
              </a:rPr>
              <a:t>,</a:t>
            </a:r>
            <a:r>
              <a:rPr lang="en-US" sz="1050" dirty="0" smtClean="0">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РЕСПУБЛИКАЛЫҚ МАҢЫЗЫ БАР ҚАЛАЛАРДЫҢ ЖӘНЕ АСТАНАНЫҢ</a:t>
            </a:r>
            <a:r>
              <a:rPr lang="en-US" sz="1050" dirty="0" smtClean="0">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ТИІСТІ САЛАНЫҢ УӘКІЛЕТТІ ОРГАНЫ</a:t>
            </a:r>
            <a:r>
              <a:rPr lang="en-US" sz="1050" dirty="0" smtClean="0">
                <a:latin typeface="Cambria" panose="02040503050406030204" pitchFamily="18" charset="0"/>
                <a:ea typeface="Cambria" panose="02040503050406030204" pitchFamily="18" charset="0"/>
              </a:rPr>
              <a:t> (</a:t>
            </a:r>
            <a:r>
              <a:rPr lang="ru-RU" sz="1050" dirty="0" smtClean="0">
                <a:latin typeface="Cambria" panose="02040503050406030204" pitchFamily="18" charset="0"/>
                <a:ea typeface="Cambria" panose="02040503050406030204" pitchFamily="18" charset="0"/>
              </a:rPr>
              <a:t>РЕСПУБЛИКАЛЫҚ ВЕДОМСТВОЛЫҚ БАҒЫНЫСТЫ ҰЙЫМДАР МЕН САЛАЛЫҚ МЕМЛЕКЕТТІК ОРГАНДАРДЫҢ БІЛІМ БЕРУ ҰЙЫМДАРЫ ҮШІН</a:t>
            </a:r>
            <a:r>
              <a:rPr lang="en-US" sz="1050" dirty="0" smtClean="0">
                <a:latin typeface="Cambria" panose="02040503050406030204" pitchFamily="18" charset="0"/>
                <a:ea typeface="Cambria" panose="02040503050406030204" pitchFamily="18" charset="0"/>
              </a:rPr>
              <a:t>) </a:t>
            </a:r>
            <a:r>
              <a:rPr lang="ru-RU" sz="1050" b="1" u="sng" dirty="0" smtClean="0">
                <a:latin typeface="Cambria" panose="02040503050406030204" pitchFamily="18" charset="0"/>
                <a:ea typeface="Cambria" panose="02040503050406030204" pitchFamily="18" charset="0"/>
              </a:rPr>
              <a:t>ДЕҢГЕЙІНДЕ ҰЙЫМДАСТЫРЫЛАТЫН САРАПТАМА КЕҢЕСІ</a:t>
            </a:r>
            <a:r>
              <a:rPr lang="en-US" sz="1050" b="1" u="sng" dirty="0" smtClean="0">
                <a:latin typeface="Cambria" panose="02040503050406030204" pitchFamily="18" charset="0"/>
                <a:ea typeface="Cambria" panose="02040503050406030204" pitchFamily="18" charset="0"/>
              </a:rPr>
              <a:t>.</a:t>
            </a:r>
            <a:endParaRPr lang="ru-RU" sz="1050" b="1" u="sng" dirty="0" smtClean="0">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Ø"/>
            </a:pPr>
            <a:r>
              <a:rPr lang="ru-RU" sz="1100" b="1" dirty="0" smtClean="0">
                <a:solidFill>
                  <a:srgbClr val="FF0000"/>
                </a:solidFill>
                <a:latin typeface="Cambria" panose="02040503050406030204" pitchFamily="18" charset="0"/>
                <a:ea typeface="Cambria" panose="02040503050406030204" pitchFamily="18" charset="0"/>
              </a:rPr>
              <a:t>"ПЕДАГОГ-САРАПШЫ", "ПЕДАГОГ-ЗЕРТТЕУШІ" </a:t>
            </a:r>
            <a:r>
              <a:rPr lang="ru-RU" sz="1100" dirty="0" smtClean="0">
                <a:latin typeface="Cambria" panose="02040503050406030204" pitchFamily="18" charset="0"/>
                <a:ea typeface="Cambria" panose="02040503050406030204" pitchFamily="18" charset="0"/>
              </a:rPr>
              <a:t>БІЛІКТІЛІК САНАТЫНА – ҚҰРАМЫНДА ӘДІСТЕМЕЛІК КАБИНЕТТЕРДІҢ (ОРТАЛЫҚТАРДЫҢ) ӘДІСКЕРЛЕРІ, </a:t>
            </a:r>
            <a:r>
              <a:rPr lang="ru-RU" sz="1100" b="1" u="sng" dirty="0" smtClean="0">
                <a:latin typeface="Cambria" panose="02040503050406030204" pitchFamily="18" charset="0"/>
                <a:ea typeface="Cambria" panose="02040503050406030204" pitchFamily="18" charset="0"/>
              </a:rPr>
              <a:t>ОБЛЫСТЫҢ, </a:t>
            </a:r>
            <a:r>
              <a:rPr lang="ru-RU" sz="1100" dirty="0" smtClean="0">
                <a:latin typeface="Cambria" panose="02040503050406030204" pitchFamily="18" charset="0"/>
                <a:ea typeface="Cambria" panose="02040503050406030204" pitchFamily="18" charset="0"/>
              </a:rPr>
              <a:t>БАР ҚАЛАЛАРДЫҢ ЖӘНЕ АСТАНАНЫҢ БІЛІМ БЕРУ ҰЙЫМДАРЫНЫҢ КЕМІНДЕ 10 ЖЫЛ ЕҢБЕК ӨТІЛІ, "ПЕДАГОГ-ЗЕРТТЕУШІ" НЕМЕСЕ "ПЕДАГОГ-ШЕБЕР" БІЛІКРЕСПУБЛИКАЛЫҚ МАҢЫЗЫ ТІЛІК САНАТТАРЫ БАР ПЕДАГОГТЕРІ, БІЛІКТІЛІКТІ АРТТЫРУ ҰЙЫМДАРЫНЫҢ, ҚАМҚОРШЫЛЫҚ КЕҢЕСТЕРДІҢ, ҚОҒАМДЫҚ, ҮКІМЕТТІК ЕМЕС ҰЙЫМДАРДЫҢ, КӘСІПОДАҚТАРДЫҢ, ЖҰМЫС БЕРУШІЛЕРДІҢ ӨКІЛДЕРІ БАР, ОБЛЫСТЫҢ, РЕСПУБЛИКАЛЫҚ МАҢЫЗЫ БАР ҚАЛАНЫҢ ЖӘНЕ АСТАНАНЫҢ, ТИІСТІ САЛАНЫҢ УӘКІЛЕТТІ ОРГАНЫ (РЕСПУБЛИКАЛЫҚ БІЛІМ БЕРУ ҰЙЫМДАРЫ МЕН МЕМЛЕКЕТТІК ОРГАНДАРДЫҢ ҰЙЫМДАРЫ ҮШІН) ДЕҢГЕЙІНДЕ ҰЙЫМДАСТЫРЫЛАТЫН САРАПТАМА КЕҢЕСІ. САРАПТАМА КЕҢЕСІНІҢ ҚҰРАМЫ ОБЛЫСТЫҢ, РЕСПУБЛИКАЛЫҚ МАҢЫЗЫ БАР ҚАЛАНЫҢ ЖӘНЕ АСТАНАНЫҢ БІЛІМ БАСҚАРМАСЫ, ТИІСТІ САЛАНЫҢ УӘКІЛЕТТІ ОРГАНЫ БАСШЫСЫНЫҢ (РЕСПУБЛИКАЛЫҚ ВЕДОМСТВОЛЫҚ БАҒЫНЫСТЫ ҰЙЫМДАР МЕН САЛАЛЫҚ МЕМЛЕКЕТТІК ОРГАНДАРДЫҢ БІЛІМ БЕРУ ҰЙЫМДАРЫ ҮШІН) БҰЙРЫҒЫМЕН БЕКІТІЛЕДІ</a:t>
            </a:r>
            <a:endParaRPr lang="ru-RU" sz="1100" dirty="0">
              <a:latin typeface="Cambria" panose="02040503050406030204" pitchFamily="18" charset="0"/>
              <a:ea typeface="Cambria" panose="02040503050406030204" pitchFamily="18" charset="0"/>
            </a:endParaRPr>
          </a:p>
        </p:txBody>
      </p:sp>
      <p:sp>
        <p:nvSpPr>
          <p:cNvPr id="5" name="Прямоугольник 4"/>
          <p:cNvSpPr/>
          <p:nvPr/>
        </p:nvSpPr>
        <p:spPr>
          <a:xfrm>
            <a:off x="313267" y="4982436"/>
            <a:ext cx="11514665" cy="1107996"/>
          </a:xfrm>
          <a:prstGeom prst="rect">
            <a:avLst/>
          </a:prstGeom>
          <a:solidFill>
            <a:srgbClr val="002060"/>
          </a:solidFill>
        </p:spPr>
        <p:txBody>
          <a:bodyPr wrap="square">
            <a:spAutoFit/>
          </a:bodyPr>
          <a:lstStyle/>
          <a:p>
            <a:pPr marL="285750" indent="-285750">
              <a:buFont typeface="Wingdings" panose="05000000000000000000" pitchFamily="2" charset="2"/>
              <a:buChar char="Ø"/>
            </a:pPr>
            <a:r>
              <a:rPr lang="ru-RU" sz="1100" b="1" dirty="0" smtClean="0">
                <a:solidFill>
                  <a:srgbClr val="FF0000"/>
                </a:solidFill>
                <a:latin typeface="Cambria" panose="02040503050406030204" pitchFamily="18" charset="0"/>
                <a:ea typeface="Cambria" panose="02040503050406030204" pitchFamily="18" charset="0"/>
              </a:rPr>
              <a:t>"ПЕДАГОГ-ШЕБЕР" </a:t>
            </a:r>
            <a:r>
              <a:rPr lang="ru-RU" sz="1100" dirty="0" smtClean="0">
                <a:solidFill>
                  <a:schemeClr val="bg1"/>
                </a:solidFill>
                <a:latin typeface="Cambria" panose="02040503050406030204" pitchFamily="18" charset="0"/>
                <a:ea typeface="Cambria" panose="02040503050406030204" pitchFamily="18" charset="0"/>
              </a:rPr>
              <a:t>БІЛІКТІЛІК САНАТЫНА – ҚҰРАМЫНДА ҚР БҒМ ВЕДОМСТВОЛЫҚ БАҒЫНЫСТЫ ҰЙЫМДАРЫНЫҢ МАМАНДАРЫ МЕН ӘДІСКЕРЛЕРІ, КӘСІПОДАҚТАРДЫҢ, ТИІСТІ САЛАНЫҢ УӘКІЛЕТТІ ОРГАНДАРЫНЫҢ ӨКІЛДЕРІ, РЕСПУБЛИКАНЫҢ БІЛІМ БЕРУ ҰЙЫМДАРЫНЫҢ КЕМІНДЕ 10 ЖЫЛ ЕҢБЕК ӨТІЛІ, "ПЕДАГОГ-ЗЕРТТЕУШІ" НЕМЕСЕ "ПЕДАГОГ-ШЕБЕР" БІЛІКТІЛІК САНАТТАРЫ БАР ПЕДАГОГТЕРІ, БІЛІКТІЛІКТІ АРТТЫРУ ҰЙЫМДАРЫНЫҢ, ҚАМҚОРШЫЛЫҚ КЕҢЕСТЕРДІҢ, ҚОҒАМДЫҚ, ҮКІМЕТТІК ЕМЕС ҰЙЫМДАРДЫҢ, КӘСІПОДАҚТАРДЫҢ, ЖҰМЫС БЕРУШІЛЕРДІҢ ӨКІЛДЕРІ БАР, Ы.АЛТЫНСАРИН АТЫНДАҒЫ ҰЛТТЫҚ БІЛІМ АКАДЕМИЯСЫНЫҢ РЕСПУБЛИКАЛЫҚ ОҚУ-ӘДІСТЕМЕЛІК КЕҢЕСІ ЖАНЫНАН ҰЙЫМДАСТЫРЫЛАТЫН САРАПТАМА КЕҢЕСІ. САРАПТАМА КЕҢЕСІНІҢ ҚҰРАМЫ ТИІСТІ САЛАНЫҢ УӘКІЛЕТТІ ОРГАНЫ БАСШЫСЫНЫҢ БҰЙРЫҒЫМЕН БЕКІТІЛЕДІ</a:t>
            </a:r>
            <a:endParaRPr lang="ru-RU" sz="1100"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2926811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sp>
        <p:nvSpPr>
          <p:cNvPr id="20" name="TextBox 19"/>
          <p:cNvSpPr txBox="1"/>
          <p:nvPr/>
        </p:nvSpPr>
        <p:spPr>
          <a:xfrm>
            <a:off x="11517606" y="171389"/>
            <a:ext cx="336952" cy="400110"/>
          </a:xfrm>
          <a:prstGeom prst="rect">
            <a:avLst/>
          </a:prstGeom>
          <a:noFill/>
        </p:spPr>
        <p:txBody>
          <a:bodyPr wrap="none" rtlCol="0">
            <a:spAutoFit/>
          </a:bodyPr>
          <a:lstStyle/>
          <a:p>
            <a:r>
              <a:rPr lang="kk-KZ" sz="2000" b="1" dirty="0">
                <a:solidFill>
                  <a:schemeClr val="bg1"/>
                </a:solidFill>
                <a:latin typeface="Cambria" panose="02040503050406030204" pitchFamily="18" charset="0"/>
                <a:ea typeface="Segoe UI" panose="020B0502040204020203" pitchFamily="34" charset="0"/>
                <a:cs typeface="Segoe UI" panose="020B0502040204020203" pitchFamily="34" charset="0"/>
              </a:rPr>
              <a:t>9</a:t>
            </a:r>
            <a:endParaRPr lang="ru-RU" sz="2000" b="1" dirty="0">
              <a:solidFill>
                <a:schemeClr val="bg1"/>
              </a:solidFill>
              <a:latin typeface="Cambria" panose="02040503050406030204" pitchFamily="18" charset="0"/>
              <a:ea typeface="Segoe UI" panose="020B0502040204020203" pitchFamily="34" charset="0"/>
              <a:cs typeface="Segoe UI" panose="020B0502040204020203" pitchFamily="34" charset="0"/>
            </a:endParaRPr>
          </a:p>
        </p:txBody>
      </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Прямоугольник 35"/>
          <p:cNvSpPr/>
          <p:nvPr/>
        </p:nvSpPr>
        <p:spPr>
          <a:xfrm>
            <a:off x="1519018" y="183871"/>
            <a:ext cx="9452519" cy="400110"/>
          </a:xfrm>
          <a:prstGeom prst="rect">
            <a:avLst/>
          </a:prstGeom>
        </p:spPr>
        <p:txBody>
          <a:bodyPr wrap="square">
            <a:spAutoFit/>
          </a:bodyPr>
          <a:lstStyle/>
          <a:p>
            <a:r>
              <a:rPr lang="en-US" sz="2000" b="1" dirty="0" smtClean="0">
                <a:solidFill>
                  <a:schemeClr val="bg1"/>
                </a:solidFill>
                <a:latin typeface="Cambria" panose="02040503050406030204" pitchFamily="18" charset="0"/>
                <a:ea typeface="Cambria" panose="02040503050406030204" pitchFamily="18" charset="0"/>
              </a:rPr>
              <a:t>ПЕДАГОГТЕРДІ АТТЕСТАТТАУДАН ӨТКІЗУ ҚАҒИДАЛАРЫ МЕН ШАРТТАРЫ</a:t>
            </a:r>
            <a:endParaRPr lang="ru-RU" sz="2000" dirty="0">
              <a:solidFill>
                <a:schemeClr val="bg1"/>
              </a:solidFill>
              <a:latin typeface="Cambria" panose="02040503050406030204" pitchFamily="18" charset="0"/>
              <a:ea typeface="Cambria" panose="02040503050406030204" pitchFamily="18" charset="0"/>
            </a:endParaRPr>
          </a:p>
        </p:txBody>
      </p:sp>
      <p:sp>
        <p:nvSpPr>
          <p:cNvPr id="8" name="Прямоугольник 7"/>
          <p:cNvSpPr/>
          <p:nvPr/>
        </p:nvSpPr>
        <p:spPr>
          <a:xfrm>
            <a:off x="870172" y="812240"/>
            <a:ext cx="10295703" cy="351378"/>
          </a:xfrm>
          <a:prstGeom prst="rect">
            <a:avLst/>
          </a:prstGeom>
        </p:spPr>
        <p:txBody>
          <a:bodyPr wrap="square">
            <a:spAutoFit/>
          </a:bodyPr>
          <a:lstStyle/>
          <a:p>
            <a:pPr algn="ctr">
              <a:lnSpc>
                <a:spcPct val="115000"/>
              </a:lnSpc>
              <a:spcAft>
                <a:spcPts val="0"/>
              </a:spcAft>
            </a:pPr>
            <a:r>
              <a:rPr lang="ru-RU" sz="1600" b="1" dirty="0" smtClean="0">
                <a:solidFill>
                  <a:srgbClr val="000000"/>
                </a:solidFill>
                <a:latin typeface="Cambria" panose="02040503050406030204" pitchFamily="18" charset="0"/>
                <a:ea typeface="Cambria" panose="02040503050406030204" pitchFamily="18" charset="0"/>
              </a:rPr>
              <a:t>1-ПАРАГРАФ. ПЕДАГОГТЕРГЕ КЕЗЕКТІ БІЛІКТІЛІК САНАТТАРЫН БЕРУ ТӘРТІБІ</a:t>
            </a:r>
            <a:endParaRPr lang="ru-RU" sz="1600" dirty="0">
              <a:effectLst/>
              <a:latin typeface="Cambria" panose="02040503050406030204" pitchFamily="18" charset="0"/>
              <a:ea typeface="Cambria" panose="02040503050406030204" pitchFamily="18" charset="0"/>
            </a:endParaRPr>
          </a:p>
        </p:txBody>
      </p:sp>
      <p:grpSp>
        <p:nvGrpSpPr>
          <p:cNvPr id="15" name="Группа 14"/>
          <p:cNvGrpSpPr/>
          <p:nvPr/>
        </p:nvGrpSpPr>
        <p:grpSpPr>
          <a:xfrm>
            <a:off x="252296" y="1221355"/>
            <a:ext cx="11617971" cy="5534004"/>
            <a:chOff x="252296" y="1326699"/>
            <a:chExt cx="11617971" cy="5534004"/>
          </a:xfrm>
        </p:grpSpPr>
        <p:sp>
          <p:nvSpPr>
            <p:cNvPr id="9" name="Прямоугольник 8"/>
            <p:cNvSpPr/>
            <p:nvPr/>
          </p:nvSpPr>
          <p:spPr>
            <a:xfrm>
              <a:off x="363257" y="1697751"/>
              <a:ext cx="11335166" cy="5162952"/>
            </a:xfrm>
            <a:prstGeom prst="rect">
              <a:avLst/>
            </a:prstGeom>
          </p:spPr>
          <p:txBody>
            <a:bodyPr wrap="square">
              <a:spAutoFit/>
            </a:bodyPr>
            <a:lstStyle/>
            <a:p>
              <a:pPr algn="just">
                <a:spcAft>
                  <a:spcPts val="0"/>
                </a:spcAft>
              </a:pPr>
              <a:r>
                <a:rPr lang="ru-RU" sz="1350" b="1" dirty="0" smtClean="0">
                  <a:latin typeface="Cambria" panose="02040503050406030204" pitchFamily="18" charset="0"/>
                  <a:ea typeface="Cambria" panose="02040503050406030204" pitchFamily="18" charset="0"/>
                </a:rPr>
                <a:t>"ПЕДАГОГ" БІЛІКТІЛІК САНАТЫНА:</a:t>
              </a:r>
            </a:p>
            <a:p>
              <a:pPr algn="just">
                <a:spcAft>
                  <a:spcPts val="0"/>
                </a:spcAft>
              </a:pPr>
              <a:r>
                <a:rPr lang="ru-RU" sz="1350" dirty="0" smtClean="0">
                  <a:solidFill>
                    <a:srgbClr val="000000"/>
                  </a:solidFill>
                  <a:latin typeface="Cambria" panose="02040503050406030204" pitchFamily="18" charset="0"/>
                  <a:ea typeface="Cambria" panose="02040503050406030204" pitchFamily="18" charset="0"/>
                </a:rPr>
                <a:t>ТИІСТІ БЕЙІНІ БОЙЫНША ПЕДАГОГИКАЛЫҚ НЕМЕСЕ ӨЗГЕ ДЕ КӘСІПТІК БІЛІМІ БАР НЕМЕСЕ ҚАЙТА ДАЯРЛАУ КУРСТАРЫНАН ӨТКЕН,</a:t>
              </a:r>
            </a:p>
            <a:p>
              <a:pPr algn="just">
                <a:spcAft>
                  <a:spcPts val="0"/>
                </a:spcAft>
              </a:pPr>
              <a:r>
                <a:rPr lang="ru-RU" sz="1350" dirty="0" smtClean="0">
                  <a:solidFill>
                    <a:srgbClr val="000000"/>
                  </a:solidFill>
                  <a:latin typeface="Cambria" panose="02040503050406030204" pitchFamily="18" charset="0"/>
                  <a:ea typeface="Cambria" panose="02040503050406030204" pitchFamily="18" charset="0"/>
                </a:rPr>
                <a:t>ПЕДАГОГИКАЛЫҚ ҚЫЗМЕТКЕ АЛҒАШ РЕТ КІРІСКЕН, ҰЛТТЫҚ БІЛІКТІЛІК ТЕСТІЛЕУІНЕН ТАБЫСТЫ ӨТКЕН, СОНДАЙ-АҚ МЫНАДАЙ КӘСІБИ ҚҰЗЫРЕТТЕРГЕ СӘЙКЕС КЕЛЕТІН АДАМДАР:</a:t>
              </a:r>
              <a:endParaRPr lang="ru-RU" sz="1350" dirty="0" smtClean="0">
                <a:latin typeface="Cambria" panose="02040503050406030204" pitchFamily="18" charset="0"/>
                <a:ea typeface="Cambria" panose="02040503050406030204" pitchFamily="18" charset="0"/>
              </a:endParaRPr>
            </a:p>
            <a:p>
              <a:pPr algn="just">
                <a:spcAft>
                  <a:spcPts val="0"/>
                </a:spcAft>
                <a:buFont typeface="Wingdings" panose="05000000000000000000" pitchFamily="2" charset="2"/>
                <a:buChar char="Ø"/>
              </a:pPr>
              <a:r>
                <a:rPr lang="ru-RU" sz="1350" dirty="0" smtClean="0">
                  <a:solidFill>
                    <a:srgbClr val="000000"/>
                  </a:solidFill>
                  <a:latin typeface="Cambria" panose="02040503050406030204" pitchFamily="18" charset="0"/>
                  <a:ea typeface="Cambria" panose="02040503050406030204" pitchFamily="18" charset="0"/>
                </a:rPr>
                <a:t> ОҚУ ПӘНІНІҢ, ОҚУ-ТӘРБИЕ ПРОЦЕСІНІҢ, ОҚЫТУ ЖӘНЕ БАҒАЛАУ ӘДІСТЕМЕСІНІҢ МАЗМҰНЫН БІЛЕДІ; БІЛІМ АЛУШЫЛАРДЫҢ ПСИХОЛОГИЯЛЫҚ-ЖАС ЕРЕКШЕЛІКТЕРІН ЕСКЕРЕ ОТЫРЫП, ОҚУ-ТӘРБИЕ ПРОЦЕСІН ЖОСПАРЛАЙДЫ ЖӘНЕ ҰЙЫМДАСТЫРАДЫ, БІЛІМ АЛУШЫНЫҢ ЖАЛПЫ МӘДЕНИЕТІН ҚАЛЫПТАСТЫРУҒА ЖӘНЕ ОНЫ ӘЛЕУМЕТТЕНДІРУГЕ ЫҚПАЛ ЕТЕДІ, БІЛІМ БЕРУ ҰЙЫМЫ ДЕҢГЕЙІНДЕГІ ІС-ШАРАЛАРҒА ҚАТЫСАДЫ, БІЛІМ АЛУШЫЛАРДЫҢ ҚАЖЕТТІЛІКТЕРІН ЕСКЕРЕ ОТЫРЫП, ТӘРБИЕЛЕУ МЕН ОҚЫТУДА ЖЕКЕ ТӘСІЛДІ ЖҮЗЕГЕ АСЫРАДЫ, КӘСІБИ-ПЕДАГОГИКАЛЫҚ ДИАЛОГ ДАҒДЫЛАРЫН МЕҢГЕРГЕН, ЦИФРЛЫҚ БІЛІМ БЕРУ РЕСУРСТАРЫН ҚОЛДАНАДЫ;</a:t>
              </a:r>
            </a:p>
            <a:p>
              <a:pPr algn="just">
                <a:buFont typeface="Wingdings" panose="05000000000000000000" pitchFamily="2" charset="2"/>
                <a:buChar char="Ø"/>
              </a:pPr>
              <a:r>
                <a:rPr lang="ru-RU" sz="1350" dirty="0" smtClean="0">
                  <a:solidFill>
                    <a:srgbClr val="000000"/>
                  </a:solidFill>
                  <a:latin typeface="Cambria" panose="02040503050406030204" pitchFamily="18" charset="0"/>
                  <a:ea typeface="Cambria" panose="02040503050406030204" pitchFamily="18" charset="0"/>
                </a:rPr>
                <a:t>"</a:t>
              </a:r>
              <a:r>
                <a:rPr lang="ru-RU" sz="1350" dirty="0">
                  <a:solidFill>
                    <a:srgbClr val="000000"/>
                  </a:solidFill>
                  <a:latin typeface="Cambria" panose="02040503050406030204" pitchFamily="18" charset="0"/>
                  <a:ea typeface="Cambria" panose="02040503050406030204" pitchFamily="18" charset="0"/>
                </a:rPr>
                <a:t>ПЕДАГОГИКАЛЫҚ ЭТИКАНЫҢ КЕЙБІР МӘСЕЛЕЛЕРІ ТУРАЛЫ" ҚАЗАҚСТАН РЕСПУБЛИКАСЫ БІЛІМ ЖӘНЕ ҒЫЛЫМ МИНИСТРІНІҢ 2020 ЖЫЛҒЫ 11 МАМЫРДАҒЫ № 190 БҰЙРЫҒЫНА (НОРМАТИВТІК ҚҰҚЫҚТЫҚ АКТІЛЕРДІ МЕМЛЕКЕТТІК ТІРКЕУ ТІЗІЛІМІНДЕ № 20619 БОЛЫП ТІРКЕЛГЕН) СӘЙКЕС ПЕДАГОГИКАЛЫҚ ЭТИКАНЫҢ НЕГІЗГІ НОРМАЛАРЫН САҚТАЙДЫ</a:t>
              </a:r>
              <a:r>
                <a:rPr lang="ru-RU" sz="1350" dirty="0" smtClean="0">
                  <a:solidFill>
                    <a:srgbClr val="000000"/>
                  </a:solidFill>
                  <a:latin typeface="Cambria" panose="02040503050406030204" pitchFamily="18" charset="0"/>
                  <a:ea typeface="Cambria" panose="02040503050406030204" pitchFamily="18" charset="0"/>
                </a:rPr>
                <a:t>;</a:t>
              </a:r>
            </a:p>
            <a:p>
              <a:pPr algn="just">
                <a:spcAft>
                  <a:spcPts val="0"/>
                </a:spcAft>
              </a:pPr>
              <a:r>
                <a:rPr lang="ru-RU" sz="1400" b="1" dirty="0" smtClean="0">
                  <a:latin typeface="Cambria" panose="02040503050406030204" pitchFamily="18" charset="0"/>
                  <a:ea typeface="Cambria" panose="02040503050406030204" pitchFamily="18" charset="0"/>
                </a:rPr>
                <a:t> </a:t>
              </a:r>
              <a:r>
                <a:rPr lang="ru-RU" sz="1400" b="1" dirty="0">
                  <a:latin typeface="Cambria" panose="02040503050406030204" pitchFamily="18" charset="0"/>
                  <a:ea typeface="Cambria" panose="02040503050406030204" pitchFamily="18" charset="0"/>
                </a:rPr>
                <a:t>"ПЕДАГОГ-МОДЕРАТОР" БІЛІКТІЛІК САНАТЫНА:</a:t>
              </a:r>
            </a:p>
            <a:p>
              <a:pPr algn="just">
                <a:spcAft>
                  <a:spcPts val="0"/>
                </a:spcAft>
              </a:pPr>
              <a:r>
                <a:rPr lang="en-US" sz="1400" dirty="0">
                  <a:solidFill>
                    <a:srgbClr val="000000"/>
                  </a:solidFill>
                  <a:latin typeface="Cambria" panose="02040503050406030204" pitchFamily="18" charset="0"/>
                  <a:ea typeface="Cambria" panose="02040503050406030204" pitchFamily="18" charset="0"/>
                </a:rPr>
                <a:t>     </a:t>
              </a:r>
              <a:r>
                <a:rPr lang="ru-RU" sz="1400" dirty="0">
                  <a:solidFill>
                    <a:srgbClr val="000000"/>
                  </a:solidFill>
                  <a:latin typeface="Cambria" panose="02040503050406030204" pitchFamily="18" charset="0"/>
                  <a:ea typeface="Cambria" panose="02040503050406030204" pitchFamily="18" charset="0"/>
                </a:rPr>
                <a:t> ТИІСТІ БЕЙІНІ БОЙЫНША ПЕДАГОГИКАЛЫҚ НЕМЕСЕ ӨЗГЕ ДЕ КӘСІПТІК БІЛІМІ БАР АДАМДАР, СОНДАЙ-АҚ ҚАЙТА ДАЯРЛАУ КУРСТАРЫНАН ӨТКЕН АДАМДАР, МЫНАДАЙ КӘСІБИ ҚҰЗЫРЕТТЕРГЕ СӘЙКЕС КЕЛЕТІН КЕМІНДЕ </a:t>
              </a:r>
              <a:r>
                <a:rPr lang="ru-RU" sz="1400" b="1" u="sng" dirty="0">
                  <a:solidFill>
                    <a:srgbClr val="FF0000"/>
                  </a:solidFill>
                  <a:latin typeface="Cambria" panose="02040503050406030204" pitchFamily="18" charset="0"/>
                  <a:ea typeface="Cambria" panose="02040503050406030204" pitchFamily="18" charset="0"/>
                </a:rPr>
                <a:t>ЕКІ ЖЫЛ </a:t>
              </a:r>
              <a:r>
                <a:rPr lang="ru-RU" sz="1400" dirty="0">
                  <a:solidFill>
                    <a:srgbClr val="000000"/>
                  </a:solidFill>
                  <a:latin typeface="Cambria" panose="02040503050406030204" pitchFamily="18" charset="0"/>
                  <a:ea typeface="Cambria" panose="02040503050406030204" pitchFamily="18" charset="0"/>
                </a:rPr>
                <a:t>ПЕДАГОГИКАЛЫҚ ӨТІЛІ БАР АДАМДАР:</a:t>
              </a:r>
              <a:endParaRPr lang="ru-RU" sz="1400" dirty="0">
                <a:latin typeface="Cambria" panose="02040503050406030204" pitchFamily="18" charset="0"/>
                <a:ea typeface="Cambria" panose="02040503050406030204" pitchFamily="18" charset="0"/>
              </a:endParaRPr>
            </a:p>
            <a:p>
              <a:pPr algn="just">
                <a:spcAft>
                  <a:spcPts val="0"/>
                </a:spcAft>
              </a:pPr>
              <a:r>
                <a:rPr lang="en-US" sz="1400" dirty="0">
                  <a:solidFill>
                    <a:srgbClr val="000000"/>
                  </a:solidFill>
                  <a:latin typeface="Cambria" panose="02040503050406030204" pitchFamily="18" charset="0"/>
                  <a:ea typeface="Cambria" panose="02040503050406030204" pitchFamily="18" charset="0"/>
                </a:rPr>
                <a:t>     </a:t>
              </a:r>
              <a:r>
                <a:rPr lang="ru-RU" sz="1400" dirty="0">
                  <a:solidFill>
                    <a:srgbClr val="000000"/>
                  </a:solidFill>
                  <a:latin typeface="Cambria" panose="02040503050406030204" pitchFamily="18" charset="0"/>
                  <a:ea typeface="Cambria" panose="02040503050406030204" pitchFamily="18" charset="0"/>
                </a:rPr>
                <a:t> "ПЕДАГОГ" БІЛІКТІЛІК САНАТЫНЫҢ ЖАЛПЫ ТАЛАПТАРЫНА СӘЙКЕС КЕЛЕДІ, БҰДАН БАСҚА:</a:t>
              </a:r>
              <a:endParaRPr lang="ru-RU" sz="1400" dirty="0">
                <a:latin typeface="Cambria" panose="02040503050406030204" pitchFamily="18" charset="0"/>
                <a:ea typeface="Cambria" panose="02040503050406030204" pitchFamily="18" charset="0"/>
              </a:endParaRPr>
            </a:p>
            <a:p>
              <a:pPr algn="just">
                <a:spcAft>
                  <a:spcPts val="0"/>
                </a:spcAft>
              </a:pPr>
              <a:r>
                <a:rPr lang="en-US" sz="1400" dirty="0">
                  <a:solidFill>
                    <a:srgbClr val="000000"/>
                  </a:solidFill>
                  <a:latin typeface="Cambria" panose="02040503050406030204" pitchFamily="18" charset="0"/>
                  <a:ea typeface="Cambria" panose="02040503050406030204" pitchFamily="18" charset="0"/>
                </a:rPr>
                <a:t>     </a:t>
              </a:r>
              <a:r>
                <a:rPr lang="ru-RU" sz="1400" dirty="0">
                  <a:solidFill>
                    <a:srgbClr val="000000"/>
                  </a:solidFill>
                  <a:latin typeface="Cambria" panose="02040503050406030204" pitchFamily="18" charset="0"/>
                  <a:ea typeface="Cambria" panose="02040503050406030204" pitchFamily="18" charset="0"/>
                </a:rPr>
                <a:t> ОҚЫТУДЫҢ ИННОВАЦИЯЛЫҚ НЫСАНДАРЫН, ӘДІСТЕРІ МЕН ҚҰРАЛДАРЫН ҚОЛДАНАДЫ;</a:t>
              </a:r>
              <a:endParaRPr lang="ru-RU" sz="1400" dirty="0">
                <a:latin typeface="Cambria" panose="02040503050406030204" pitchFamily="18" charset="0"/>
                <a:ea typeface="Cambria" panose="02040503050406030204" pitchFamily="18" charset="0"/>
              </a:endParaRPr>
            </a:p>
            <a:p>
              <a:pPr algn="just">
                <a:spcAft>
                  <a:spcPts val="0"/>
                </a:spcAft>
              </a:pPr>
              <a:r>
                <a:rPr lang="en-US" sz="1400" dirty="0">
                  <a:solidFill>
                    <a:srgbClr val="000000"/>
                  </a:solidFill>
                  <a:latin typeface="Cambria" panose="02040503050406030204" pitchFamily="18" charset="0"/>
                  <a:ea typeface="Cambria" panose="02040503050406030204" pitchFamily="18" charset="0"/>
                </a:rPr>
                <a:t>     </a:t>
              </a:r>
              <a:r>
                <a:rPr lang="ru-RU" sz="1400" dirty="0">
                  <a:solidFill>
                    <a:srgbClr val="FF0000"/>
                  </a:solidFill>
                  <a:latin typeface="Cambria" panose="02040503050406030204" pitchFamily="18" charset="0"/>
                  <a:ea typeface="Cambria" panose="02040503050406030204" pitchFamily="18" charset="0"/>
                </a:rPr>
                <a:t> </a:t>
              </a:r>
              <a:r>
                <a:rPr lang="ru-RU" sz="1400" b="1" u="sng" dirty="0">
                  <a:solidFill>
                    <a:srgbClr val="FF0000"/>
                  </a:solidFill>
                  <a:latin typeface="Cambria" panose="02040503050406030204" pitchFamily="18" charset="0"/>
                  <a:ea typeface="Cambria" panose="02040503050406030204" pitchFamily="18" charset="0"/>
                </a:rPr>
                <a:t>КӘСІБИ ШЕБЕРЛІК КОНКУРСЫНЫҢ ҚАТЫСУШЫСЫ </a:t>
              </a:r>
              <a:r>
                <a:rPr lang="ru-RU" sz="1400" dirty="0">
                  <a:solidFill>
                    <a:srgbClr val="000000"/>
                  </a:solidFill>
                  <a:latin typeface="Cambria" panose="02040503050406030204" pitchFamily="18" charset="0"/>
                  <a:ea typeface="Cambria" panose="02040503050406030204" pitchFamily="18" charset="0"/>
                </a:rPr>
                <a:t>НЕМЕСЕ </a:t>
              </a:r>
              <a:r>
                <a:rPr lang="ru-RU" sz="1400" b="1" u="sng" dirty="0">
                  <a:solidFill>
                    <a:srgbClr val="FF0000"/>
                  </a:solidFill>
                  <a:latin typeface="Cambria" panose="02040503050406030204" pitchFamily="18" charset="0"/>
                  <a:ea typeface="Cambria" panose="02040503050406030204" pitchFamily="18" charset="0"/>
                </a:rPr>
                <a:t>ЖҮЛДЕГЕРІ</a:t>
              </a:r>
              <a:r>
                <a:rPr lang="ru-RU" sz="1400" dirty="0">
                  <a:solidFill>
                    <a:srgbClr val="FF0000"/>
                  </a:solidFill>
                  <a:latin typeface="Cambria" panose="02040503050406030204" pitchFamily="18" charset="0"/>
                  <a:ea typeface="Cambria" panose="02040503050406030204" pitchFamily="18" charset="0"/>
                </a:rPr>
                <a:t> </a:t>
              </a:r>
              <a:r>
                <a:rPr lang="ru-RU" sz="1400" dirty="0">
                  <a:solidFill>
                    <a:srgbClr val="000000"/>
                  </a:solidFill>
                  <a:latin typeface="Cambria" panose="02040503050406030204" pitchFamily="18" charset="0"/>
                  <a:ea typeface="Cambria" panose="02040503050406030204" pitchFamily="18" charset="0"/>
                </a:rPr>
                <a:t>НЕМЕСЕ ЖЕҢІМПАЗЫ БОЛЫП ТАБЫЛАДЫ НЕМЕСЕ БІЛІМ БЕРУ САЛАСЫНДАҒЫ УӘКІЛЕТТІ ОРГАН БЕКІТКЕН ТІЗБЕГЕ СӘЙКЕС БІЛІМ БЕРУ ҰЙЫМЫНЫҢ, </a:t>
              </a:r>
              <a:r>
                <a:rPr lang="ru-RU" sz="1400" b="1" u="sng" dirty="0">
                  <a:solidFill>
                    <a:srgbClr val="FF0000"/>
                  </a:solidFill>
                  <a:latin typeface="Cambria" panose="02040503050406030204" pitchFamily="18" charset="0"/>
                  <a:ea typeface="Cambria" panose="02040503050406030204" pitchFamily="18" charset="0"/>
                </a:rPr>
                <a:t>АУДАННЫҢ</a:t>
              </a:r>
              <a:r>
                <a:rPr lang="ru-RU" sz="1400" dirty="0">
                  <a:solidFill>
                    <a:srgbClr val="000000"/>
                  </a:solidFill>
                  <a:latin typeface="Cambria" panose="02040503050406030204" pitchFamily="18" charset="0"/>
                  <a:ea typeface="Cambria" panose="02040503050406030204" pitchFamily="18" charset="0"/>
                </a:rPr>
                <a:t> (ОБЛЫСТЫҚ МАҢЫЗЫ БАР ҚАЛАНЫҢ) </a:t>
              </a:r>
              <a:r>
                <a:rPr lang="ru-RU" sz="1400" b="1" u="sng" dirty="0">
                  <a:solidFill>
                    <a:srgbClr val="FF0000"/>
                  </a:solidFill>
                  <a:latin typeface="Cambria" panose="02040503050406030204" pitchFamily="18" charset="0"/>
                  <a:ea typeface="Cambria" panose="02040503050406030204" pitchFamily="18" charset="0"/>
                </a:rPr>
                <a:t>ДЕҢГЕЙІНДЕ</a:t>
              </a:r>
              <a:r>
                <a:rPr lang="ru-RU" sz="1400" dirty="0">
                  <a:solidFill>
                    <a:srgbClr val="FF0000"/>
                  </a:solidFill>
                  <a:latin typeface="Cambria" panose="02040503050406030204" pitchFamily="18" charset="0"/>
                  <a:ea typeface="Cambria" panose="02040503050406030204" pitchFamily="18" charset="0"/>
                </a:rPr>
                <a:t> </a:t>
              </a:r>
              <a:r>
                <a:rPr lang="ru-RU" sz="1400" b="1" u="sng" dirty="0">
                  <a:solidFill>
                    <a:srgbClr val="FF0000"/>
                  </a:solidFill>
                  <a:latin typeface="Cambria" panose="02040503050406030204" pitchFamily="18" charset="0"/>
                  <a:ea typeface="Cambria" panose="02040503050406030204" pitchFamily="18" charset="0"/>
                </a:rPr>
                <a:t>ОЛИМПИАДАЛАРҒА, КОНКУРСТАРҒА, ЖАРЫСТАРҒА ҚАТЫСУШЫ </a:t>
              </a:r>
              <a:r>
                <a:rPr lang="ru-RU" sz="1400" dirty="0">
                  <a:solidFill>
                    <a:srgbClr val="000000"/>
                  </a:solidFill>
                  <a:latin typeface="Cambria" panose="02040503050406030204" pitchFamily="18" charset="0"/>
                  <a:ea typeface="Cambria" panose="02040503050406030204" pitchFamily="18" charset="0"/>
                </a:rPr>
                <a:t>НЕМЕСЕ </a:t>
              </a:r>
              <a:r>
                <a:rPr lang="ru-RU" sz="1400" b="1" u="sng" dirty="0">
                  <a:solidFill>
                    <a:srgbClr val="FF0000"/>
                  </a:solidFill>
                  <a:latin typeface="Cambria" panose="02040503050406030204" pitchFamily="18" charset="0"/>
                  <a:ea typeface="Cambria" panose="02040503050406030204" pitchFamily="18" charset="0"/>
                </a:rPr>
                <a:t>ЖҮЛДЕГЕР</a:t>
              </a:r>
              <a:r>
                <a:rPr lang="ru-RU" sz="1400" dirty="0">
                  <a:solidFill>
                    <a:srgbClr val="FF0000"/>
                  </a:solidFill>
                  <a:latin typeface="Cambria" panose="02040503050406030204" pitchFamily="18" charset="0"/>
                  <a:ea typeface="Cambria" panose="02040503050406030204" pitchFamily="18" charset="0"/>
                </a:rPr>
                <a:t> </a:t>
              </a:r>
              <a:r>
                <a:rPr lang="ru-RU" sz="1400" dirty="0">
                  <a:solidFill>
                    <a:srgbClr val="000000"/>
                  </a:solidFill>
                  <a:latin typeface="Cambria" panose="02040503050406030204" pitchFamily="18" charset="0"/>
                  <a:ea typeface="Cambria" panose="02040503050406030204" pitchFamily="18" charset="0"/>
                </a:rPr>
                <a:t>НЕМЕСЕ </a:t>
              </a:r>
              <a:r>
                <a:rPr lang="ru-RU" sz="1400" b="1" u="sng" dirty="0">
                  <a:solidFill>
                    <a:srgbClr val="FF0000"/>
                  </a:solidFill>
                  <a:latin typeface="Cambria" panose="02040503050406030204" pitchFamily="18" charset="0"/>
                  <a:ea typeface="Cambria" panose="02040503050406030204" pitchFamily="18" charset="0"/>
                </a:rPr>
                <a:t>ЖЕҢІМПАЗ ОҚУШЫЛАРЫ БАР;</a:t>
              </a:r>
            </a:p>
            <a:p>
              <a:pPr algn="just">
                <a:buFont typeface="Wingdings" panose="05000000000000000000" pitchFamily="2" charset="2"/>
                <a:buChar char="Ø"/>
              </a:pPr>
              <a:endParaRPr lang="ru-RU" sz="1400" dirty="0">
                <a:latin typeface="Cambria" panose="02040503050406030204" pitchFamily="18" charset="0"/>
                <a:ea typeface="Cambria" panose="02040503050406030204" pitchFamily="18" charset="0"/>
              </a:endParaRPr>
            </a:p>
            <a:p>
              <a:pPr algn="just">
                <a:spcAft>
                  <a:spcPts val="0"/>
                </a:spcAft>
                <a:buFont typeface="Wingdings" panose="05000000000000000000" pitchFamily="2" charset="2"/>
                <a:buChar char="Ø"/>
              </a:pPr>
              <a:endParaRPr lang="ru-RU" sz="1350" dirty="0">
                <a:effectLst/>
                <a:latin typeface="Cambria" panose="02040503050406030204" pitchFamily="18" charset="0"/>
                <a:ea typeface="Cambria" panose="02040503050406030204" pitchFamily="18" charset="0"/>
              </a:endParaRPr>
            </a:p>
          </p:txBody>
        </p:sp>
        <p:sp>
          <p:nvSpPr>
            <p:cNvPr id="14" name="Прямоугольник 13"/>
            <p:cNvSpPr/>
            <p:nvPr/>
          </p:nvSpPr>
          <p:spPr>
            <a:xfrm>
              <a:off x="252296" y="1493634"/>
              <a:ext cx="11617971" cy="4944699"/>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363257" y="1326699"/>
              <a:ext cx="9652809" cy="375487"/>
            </a:xfrm>
            <a:prstGeom prst="rect">
              <a:avLst/>
            </a:prstGeom>
            <a:solidFill>
              <a:schemeClr val="accent5">
                <a:lumMod val="50000"/>
              </a:schemeClr>
            </a:solidFill>
          </p:spPr>
          <p:txBody>
            <a:bodyPr wrap="square">
              <a:spAutoFit/>
            </a:bodyPr>
            <a:lstStyle/>
            <a:p>
              <a:pPr algn="just">
                <a:lnSpc>
                  <a:spcPct val="115000"/>
                </a:lnSpc>
                <a:spcAft>
                  <a:spcPts val="0"/>
                </a:spcAft>
              </a:pPr>
              <a:r>
                <a:rPr lang="ru-RU" sz="1600" dirty="0">
                  <a:solidFill>
                    <a:schemeClr val="bg1"/>
                  </a:solidFill>
                  <a:latin typeface="Cambria" panose="02040503050406030204" pitchFamily="18" charset="0"/>
                  <a:ea typeface="Cambria" panose="02040503050406030204" pitchFamily="18" charset="0"/>
                </a:rPr>
                <a:t>79. БІЛІКТІЛІК САНАТЫН КЕЗЕКТІ БЕРУГЕ:</a:t>
              </a:r>
            </a:p>
          </p:txBody>
        </p:sp>
      </p:grpSp>
      <p:sp>
        <p:nvSpPr>
          <p:cNvPr id="16" name="Прямоугольник 15"/>
          <p:cNvSpPr/>
          <p:nvPr/>
        </p:nvSpPr>
        <p:spPr>
          <a:xfrm>
            <a:off x="425034" y="4444543"/>
            <a:ext cx="11445233" cy="307777"/>
          </a:xfrm>
          <a:prstGeom prst="rect">
            <a:avLst/>
          </a:prstGeom>
        </p:spPr>
        <p:txBody>
          <a:bodyPr wrap="square">
            <a:spAutoFit/>
          </a:bodyPr>
          <a:lstStyle/>
          <a:p>
            <a:pPr algn="just">
              <a:spcAft>
                <a:spcPts val="0"/>
              </a:spcAft>
            </a:pPr>
            <a:r>
              <a:rPr lang="en-US" sz="1400" dirty="0" smtClean="0">
                <a:solidFill>
                  <a:srgbClr val="000000"/>
                </a:solidFill>
                <a:latin typeface="Cambria" panose="02040503050406030204" pitchFamily="18" charset="0"/>
                <a:ea typeface="Cambria" panose="02040503050406030204" pitchFamily="18" charset="0"/>
              </a:rPr>
              <a:t>     </a:t>
            </a:r>
            <a:endParaRPr lang="ru-RU" sz="1400" dirty="0">
              <a:effectLst/>
              <a:latin typeface="Cambria" panose="02040503050406030204" pitchFamily="18" charset="0"/>
              <a:ea typeface="Cambria" panose="02040503050406030204" pitchFamily="18" charset="0"/>
            </a:endParaRPr>
          </a:p>
        </p:txBody>
      </p:sp>
      <p:sp>
        <p:nvSpPr>
          <p:cNvPr id="3" name="TextBox 2"/>
          <p:cNvSpPr txBox="1"/>
          <p:nvPr/>
        </p:nvSpPr>
        <p:spPr>
          <a:xfrm>
            <a:off x="12775721" y="3071004"/>
            <a:ext cx="184731" cy="369332"/>
          </a:xfrm>
          <a:prstGeom prst="rect">
            <a:avLst/>
          </a:prstGeom>
          <a:noFill/>
        </p:spPr>
        <p:txBody>
          <a:bodyPr wrap="none" rtlCol="0">
            <a:spAutoFit/>
          </a:bodyPr>
          <a:lstStyle/>
          <a:p>
            <a:endParaRPr lang="ru-RU" dirty="0"/>
          </a:p>
        </p:txBody>
      </p:sp>
    </p:spTree>
    <p:extLst>
      <p:ext uri="{BB962C8B-B14F-4D97-AF65-F5344CB8AC3E}">
        <p14:creationId xmlns:p14="http://schemas.microsoft.com/office/powerpoint/2010/main" xmlns="" val="337587178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TotalTime>
  <Words>3426</Words>
  <Application>Microsoft Office PowerPoint</Application>
  <PresentationFormat>Произвольный</PresentationFormat>
  <Paragraphs>259</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ADMIN_013</dc:creator>
  <cp:lastModifiedBy>Work</cp:lastModifiedBy>
  <cp:revision>26</cp:revision>
  <dcterms:created xsi:type="dcterms:W3CDTF">2022-01-20T09:51:16Z</dcterms:created>
  <dcterms:modified xsi:type="dcterms:W3CDTF">2022-01-27T12:05:45Z</dcterms:modified>
</cp:coreProperties>
</file>