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74" r:id="rId3"/>
    <p:sldId id="266" r:id="rId4"/>
    <p:sldId id="272" r:id="rId5"/>
    <p:sldId id="267" r:id="rId6"/>
    <p:sldId id="268" r:id="rId7"/>
    <p:sldId id="273" r:id="rId8"/>
    <p:sldId id="277" r:id="rId9"/>
    <p:sldId id="269" r:id="rId10"/>
    <p:sldId id="270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788B26-5E76-405C-866A-2487BC7F154A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319052-33A0-4576-B780-6E8EB3E501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8FAC81-7E4D-4AD7-A045-90E0091239BB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26D7B2-F1AF-4471-87C3-2043F8FB0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12A45D-0D07-4065-BF6F-F2AA1BEBEB01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C11DAE-7DD2-4F1C-B851-30B4FE2E68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EFF0-7FAB-46A5-8A9A-D8881090A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F14C1B-DB3B-40D6-9188-9E65E428468E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3775E1-CDBB-43B6-934B-5E6A9EAAE3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456142-6D08-45B2-B159-DC649F29D1C9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716C1A-3433-48DB-8E05-CD13B8C653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2AB6C7-92D9-4729-8A28-3346788E9E7B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233827-2DF0-43A4-995D-2573027E75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E4E0F1-186A-4016-841C-5B0B1748E51D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B1B708-9B61-4B0D-BE2C-A3A77630C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E5FE31-0D2F-4281-A7FD-CDC08810CACB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9B507F-A710-45EB-A55D-BCC5BFB1C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BDBCB8-0E2A-46D5-A54E-D94EEAA58E91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D6703B-264B-43AD-B05C-4AE2824B6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7A3E0B90-4525-48A7-9F6E-A00932A1EF9F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58D06A-86C3-4D12-9D4D-D7709A25B1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8B3F6F-D9D0-4E03-B8F1-B94B8382412D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C42606E-8AAE-48FD-B461-7488BF4B2E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5C91B7-212F-4BF3-8665-CE0B72DF79A9}" type="datetimeFigureOut">
              <a:rPr lang="ru-RU" smtClean="0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CF4FD5-2F9E-4BAC-AFE8-CC038E4D95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8926" y="857232"/>
            <a:ext cx="5486384" cy="39290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производственной  практики обучающихся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Хромтауском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горно-техническом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высшем колледже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мастер –Бекетова Р.А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ownloads\фото колледжа 001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3071834" cy="337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85918" y="28572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Хромтауский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горно-технический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высший колледж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95288" y="549275"/>
            <a:ext cx="8569325" cy="5616575"/>
            <a:chOff x="824" y="11444"/>
            <a:chExt cx="10440" cy="3780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3524" y="11444"/>
              <a:ext cx="50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Контроль качества учебной практики</a:t>
              </a:r>
            </a:p>
          </p:txBody>
        </p:sp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 flipH="1">
              <a:off x="3650" y="12164"/>
              <a:ext cx="415" cy="449"/>
            </a:xfrm>
            <a:prstGeom prst="line">
              <a:avLst/>
            </a:prstGeom>
            <a:ln>
              <a:headEnd/>
              <a:tailEnd type="stealth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5864" y="12164"/>
              <a:ext cx="2" cy="720"/>
            </a:xfrm>
            <a:prstGeom prst="line">
              <a:avLst/>
            </a:prstGeom>
            <a:ln>
              <a:headEnd/>
              <a:tailEnd type="stealth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4424" y="12884"/>
              <a:ext cx="3060" cy="23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indent="177800"/>
              <a:r>
                <a:rPr lang="ru-RU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Периодический –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177800"/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систематический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контроль за уровнем профессиональных компетенций обучающихся, выполнением программы обучения, поэтапная аттестация обучающихся.</a:t>
              </a:r>
            </a:p>
            <a:p>
              <a:pPr indent="177800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indent="177800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Включает:</a:t>
              </a:r>
            </a:p>
            <a:p>
              <a:pPr indent="177800">
                <a:buFontTx/>
                <a:buChar char="•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Проверочные работы,</a:t>
              </a:r>
            </a:p>
            <a:p>
              <a:pPr indent="177800">
                <a:buFontTx/>
                <a:buChar char="•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Контрольные работы</a:t>
              </a:r>
              <a:r>
                <a:rPr lang="ru-RU" sz="1400" dirty="0">
                  <a:latin typeface="Verdana" pitchFamily="34" charset="0"/>
                </a:rPr>
                <a:t>.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824" y="12613"/>
              <a:ext cx="2880" cy="26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indent="177800"/>
              <a:r>
                <a:rPr lang="ru-RU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Текущий –</a:t>
              </a:r>
              <a:r>
                <a:rPr lang="ru-RU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получение объективных текущих данных о ходе процесса учебной практики обучающихся.</a:t>
              </a:r>
            </a:p>
            <a:p>
              <a:pPr indent="177800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Включает:</a:t>
              </a:r>
            </a:p>
            <a:p>
              <a:pPr indent="177800">
                <a:buFontTx/>
                <a:buChar char="•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Текущие наблюдения, </a:t>
              </a:r>
            </a:p>
            <a:p>
              <a:pPr indent="177800">
                <a:buFontTx/>
                <a:buChar char="•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Беседы,</a:t>
              </a:r>
            </a:p>
            <a:p>
              <a:pPr indent="177800">
                <a:buFontTx/>
                <a:buChar char="•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Проверку и оценку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производственных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работ,</a:t>
              </a:r>
            </a:p>
            <a:p>
              <a:pPr indent="177800">
                <a:buFontTx/>
                <a:buChar char="•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Проверку домашних заданий.</a:t>
              </a:r>
            </a:p>
            <a:p>
              <a:pPr indent="177800"/>
              <a:endParaRPr lang="ru-RU" sz="1200" dirty="0">
                <a:latin typeface="Verdana" pitchFamily="34" charset="0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8384" y="12884"/>
              <a:ext cx="2880" cy="23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indent="177800"/>
              <a:r>
                <a:rPr lang="ru-RU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Итоговый –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итоговая проверка  уровня профессиональных компетенций в соответствии с требованиями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ГОСО,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присвоение профессии и уровня квалификации.</a:t>
              </a:r>
            </a:p>
            <a:p>
              <a:pPr indent="177800"/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Включает:</a:t>
              </a:r>
            </a:p>
            <a:p>
              <a:pPr indent="177800"/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Выпускные квалификационные работы.</a:t>
              </a: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8024" y="12164"/>
              <a:ext cx="719" cy="720"/>
            </a:xfrm>
            <a:prstGeom prst="line">
              <a:avLst/>
            </a:prstGeom>
            <a:ln>
              <a:headEnd/>
              <a:tailEnd type="stealth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Производственная практика  в «кадрах»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ork\AppData\Local\Temp\Rar$DIa0.340\IMG-20190405-WA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00570"/>
            <a:ext cx="2666987" cy="2000240"/>
          </a:xfrm>
          <a:prstGeom prst="rect">
            <a:avLst/>
          </a:prstGeom>
          <a:noFill/>
        </p:spPr>
      </p:pic>
      <p:pic>
        <p:nvPicPr>
          <p:cNvPr id="2051" name="Picture 3" descr="C:\Users\Work\AppData\Local\Temp\Rar$DIa0.737\IMG-20190429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3"/>
            <a:ext cx="1714512" cy="2738457"/>
          </a:xfrm>
          <a:prstGeom prst="rect">
            <a:avLst/>
          </a:prstGeom>
          <a:noFill/>
        </p:spPr>
      </p:pic>
      <p:pic>
        <p:nvPicPr>
          <p:cNvPr id="2052" name="Picture 4" descr="C:\Users\Work\AppData\Local\Temp\Rar$DIa0.801\IMG-20190429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86190"/>
            <a:ext cx="2143122" cy="2857496"/>
          </a:xfrm>
          <a:prstGeom prst="rect">
            <a:avLst/>
          </a:prstGeom>
          <a:noFill/>
        </p:spPr>
      </p:pic>
      <p:sp>
        <p:nvSpPr>
          <p:cNvPr id="2054" name="AutoShape 6" descr="blob:https://web.whatsapp.com/39bbf766-13da-4e46-aadb-011e141a0e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Work\Downloads\WhatsApp Image 2020-05-28 at 08.54.4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00108"/>
            <a:ext cx="2143140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C:\Users\Work\Downloads\WhatsApp Image 2020-05-28 at 08.54.46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643314"/>
            <a:ext cx="2071702" cy="2857520"/>
          </a:xfrm>
          <a:prstGeom prst="rect">
            <a:avLst/>
          </a:prstGeom>
          <a:noFill/>
        </p:spPr>
      </p:pic>
      <p:pic>
        <p:nvPicPr>
          <p:cNvPr id="2057" name="Picture 9" descr="C:\Users\Work\Downloads\WhatsApp Image 2020-05-28 at 08.54.47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071546"/>
            <a:ext cx="2428860" cy="323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C:\Users\Work\Downloads\WhatsApp Image 2020-05-28 at 08.54.47 (1)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1142984"/>
            <a:ext cx="4143404" cy="234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ork\Downloads\20190503_120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429000"/>
            <a:ext cx="3428992" cy="1928808"/>
          </a:xfrm>
          <a:prstGeom prst="rect">
            <a:avLst/>
          </a:prstGeom>
          <a:noFill/>
        </p:spPr>
      </p:pic>
      <p:pic>
        <p:nvPicPr>
          <p:cNvPr id="24579" name="Picture 3" descr="C:\Users\Work\Downloads\20190306_100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230387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C:\Users\Work\Downloads\WhatsApp Image 2020-05-28 at 11.31.1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928934"/>
            <a:ext cx="2357436" cy="3143248"/>
          </a:xfrm>
          <a:prstGeom prst="rect">
            <a:avLst/>
          </a:prstGeom>
          <a:noFill/>
        </p:spPr>
      </p:pic>
      <p:pic>
        <p:nvPicPr>
          <p:cNvPr id="24581" name="Picture 5" descr="C:\Users\Work\Downloads\WhatsApp Image 2020-05-28 at 11.31.18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92882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C:\Users\Work\Downloads\WhatsApp Image 2020-05-28 at 11.31.2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42852"/>
            <a:ext cx="1928808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3" name="Picture 7" descr="C:\Users\Work\Downloads\WhatsApp Image 2020-05-28 at 12.08.3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42852"/>
            <a:ext cx="192882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4" name="Picture 8" descr="C:\Users\Work\Downloads\WhatsApp Image 2020-05-28 at 12.08.16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142852"/>
            <a:ext cx="1946668" cy="2595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 республики Казахстан об образовании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№ 319-III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27.07.2007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 изменениями и дополнениями от 11.01.2020)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утверждении Правил организации и проведения профессиональной практики и правил определения предприятий (организаций) в качестве баз практики для организаций технического и профессионального,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послесреднего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образования (Приказ Министра образования и науки Республики Казахстан от 29 января 2016 года № 107. Зарегистрирован в Министерстве юстиции Республики Казахстан 4 марта 2016 года № 13395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утверждении типовых учебных программ и типовых учебных планов по специальностям технического и профессионального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.Приказ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Министра образования и науки Республики Казахстан от 31 октября 2017 года № 553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утверждении Правил организации дуального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обучения Приказ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Министра образования и науки Республики Казахстан от 21 января 2016 года № 50.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Трудовой кодекс республики Казахстан (с изменениями и дополнениями по состоянию 01.010.2020)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Положение об учебной и производственной практике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учебного процесса на текущий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производственной практики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основанный подбор производственных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Планирование учебно-производственной деятельности обучающихся на определенный период времени</a:t>
            </a:r>
          </a:p>
          <a:p>
            <a:pPr marL="514350" indent="-514350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перспективно-тематических планов производственной практики</a:t>
            </a:r>
          </a:p>
          <a:p>
            <a:pPr marL="514350" indent="-514350" eaLnBrk="1" hangingPunct="1"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рабочих планов уроков мастера производственного обучения и конспектов вводных инструктажей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Work\Downloads\20190503_113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357694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Производственная практика обучающихся проводится с целью: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Совершенствования профессионального мастерства обучающихся в определённых видах работ по профессии;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Совершенствования скоростных умений и навыков для овладения производительностью труда квалифицированного рабочего специалиста, соответствующей профессии и уровня квалификации;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Расширения и углубления производственного опыта выполнения производственных работ;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 профессиональной самостоятельности, ответственности за порученное дело;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Освоения передовых приёмов и способов труда, новой и новейшей техники и технологии;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Приобщения обучающихся к производственной и общественной жизни рабочих коллективов предприятий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/>
          </p:cNvGrpSpPr>
          <p:nvPr/>
        </p:nvGrpSpPr>
        <p:grpSpPr bwMode="auto">
          <a:xfrm>
            <a:off x="323850" y="549275"/>
            <a:ext cx="8582025" cy="5975350"/>
            <a:chOff x="196" y="532"/>
            <a:chExt cx="4536" cy="2448"/>
          </a:xfrm>
        </p:grpSpPr>
        <p:sp>
          <p:nvSpPr>
            <p:cNvPr id="11267" name="Rectangle 5"/>
            <p:cNvSpPr>
              <a:spLocks noChangeArrowheads="1"/>
            </p:cNvSpPr>
            <p:nvPr/>
          </p:nvSpPr>
          <p:spPr bwMode="auto">
            <a:xfrm>
              <a:off x="1718" y="886"/>
              <a:ext cx="1513" cy="8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ПОДГОТОВКА МАСТЕРА К ПЕРИОДУ ПРОИЗВОДСТВЕННОЙ ПРАКТИКИ ОБУЧАЮЩИХСЯ НА ПРЕДПРИЯТИЯХ</a:t>
              </a:r>
            </a:p>
          </p:txBody>
        </p:sp>
        <p:sp>
          <p:nvSpPr>
            <p:cNvPr id="11268" name="Rectangle 6"/>
            <p:cNvSpPr>
              <a:spLocks noChangeArrowheads="1"/>
            </p:cNvSpPr>
            <p:nvPr/>
          </p:nvSpPr>
          <p:spPr bwMode="auto">
            <a:xfrm>
              <a:off x="3436" y="1396"/>
              <a:ext cx="1296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Определение содержания и последовательности производственной практики обучающихся в соответствии с программой практики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69" name="Rectangle 7"/>
            <p:cNvSpPr>
              <a:spLocks noChangeArrowheads="1"/>
            </p:cNvSpPr>
            <p:nvPr/>
          </p:nvSpPr>
          <p:spPr bwMode="auto">
            <a:xfrm>
              <a:off x="3436" y="2188"/>
              <a:ext cx="1296" cy="7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Участие в разработке рабочей (детальной) программы производственной практики обучающихся.</a:t>
              </a:r>
            </a:p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Распределение обучающихся по рабочим местам на предприятиях, организациях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0" name="Rectangle 8"/>
            <p:cNvSpPr>
              <a:spLocks noChangeArrowheads="1"/>
            </p:cNvSpPr>
            <p:nvPr/>
          </p:nvSpPr>
          <p:spPr bwMode="auto">
            <a:xfrm>
              <a:off x="1780" y="2188"/>
              <a:ext cx="1368" cy="72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1271" name="Rectangle 9"/>
            <p:cNvSpPr>
              <a:spLocks noChangeArrowheads="1"/>
            </p:cNvSpPr>
            <p:nvPr/>
          </p:nvSpPr>
          <p:spPr bwMode="auto">
            <a:xfrm>
              <a:off x="3436" y="532"/>
              <a:ext cx="1296" cy="7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Определение (совместно с руководителями предприятий, организаций) рабочих мест обучающихся и основных объектов производственных работ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2" name="Rectangle 10"/>
            <p:cNvSpPr>
              <a:spLocks noChangeArrowheads="1"/>
            </p:cNvSpPr>
            <p:nvPr/>
          </p:nvSpPr>
          <p:spPr bwMode="auto">
            <a:xfrm>
              <a:off x="1780" y="2188"/>
              <a:ext cx="1369" cy="7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Участие в подготовке и заключение договоров между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ГККП ХГТВК и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предприятием (организацией) о производственной практике обучающихся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3" name="Rectangle 11"/>
            <p:cNvSpPr>
              <a:spLocks noChangeArrowheads="1"/>
            </p:cNvSpPr>
            <p:nvPr/>
          </p:nvSpPr>
          <p:spPr bwMode="auto">
            <a:xfrm>
              <a:off x="196" y="532"/>
              <a:ext cx="1296" cy="7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Изучение производственного процесса и организации труда рабочих (специалистов), применяемых на предприятиях,  в организациях</a:t>
              </a:r>
            </a:p>
          </p:txBody>
        </p:sp>
        <p:sp>
          <p:nvSpPr>
            <p:cNvPr id="11274" name="Rectangle 12"/>
            <p:cNvSpPr>
              <a:spLocks noChangeArrowheads="1"/>
            </p:cNvSpPr>
            <p:nvPr/>
          </p:nvSpPr>
          <p:spPr bwMode="auto">
            <a:xfrm>
              <a:off x="196" y="1396"/>
              <a:ext cx="1296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Определение предприятий и организаций, где будут проходить производственную практику обучающиеся</a:t>
              </a:r>
            </a:p>
          </p:txBody>
        </p:sp>
        <p:sp>
          <p:nvSpPr>
            <p:cNvPr id="11275" name="Rectangle 13"/>
            <p:cNvSpPr>
              <a:spLocks noChangeArrowheads="1"/>
            </p:cNvSpPr>
            <p:nvPr/>
          </p:nvSpPr>
          <p:spPr bwMode="auto">
            <a:xfrm>
              <a:off x="196" y="2188"/>
              <a:ext cx="1296" cy="7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Определение форм организации процесса производственной практики обучающихся</a:t>
              </a:r>
            </a:p>
          </p:txBody>
        </p:sp>
        <p:sp>
          <p:nvSpPr>
            <p:cNvPr id="11276" name="Line 14"/>
            <p:cNvSpPr>
              <a:spLocks noChangeShapeType="1"/>
            </p:cNvSpPr>
            <p:nvPr/>
          </p:nvSpPr>
          <p:spPr bwMode="auto">
            <a:xfrm>
              <a:off x="3220" y="1036"/>
              <a:ext cx="21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Line 15"/>
            <p:cNvSpPr>
              <a:spLocks noChangeShapeType="1"/>
            </p:cNvSpPr>
            <p:nvPr/>
          </p:nvSpPr>
          <p:spPr bwMode="auto">
            <a:xfrm>
              <a:off x="3220" y="1540"/>
              <a:ext cx="21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16"/>
            <p:cNvSpPr>
              <a:spLocks noChangeShapeType="1"/>
            </p:cNvSpPr>
            <p:nvPr/>
          </p:nvSpPr>
          <p:spPr bwMode="auto">
            <a:xfrm>
              <a:off x="3220" y="1684"/>
              <a:ext cx="216" cy="72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17"/>
            <p:cNvSpPr>
              <a:spLocks noChangeShapeType="1"/>
            </p:cNvSpPr>
            <p:nvPr/>
          </p:nvSpPr>
          <p:spPr bwMode="auto">
            <a:xfrm flipH="1">
              <a:off x="1492" y="1036"/>
              <a:ext cx="21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18"/>
            <p:cNvSpPr>
              <a:spLocks noChangeShapeType="1"/>
            </p:cNvSpPr>
            <p:nvPr/>
          </p:nvSpPr>
          <p:spPr bwMode="auto">
            <a:xfrm flipH="1">
              <a:off x="1492" y="1540"/>
              <a:ext cx="21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19"/>
            <p:cNvSpPr>
              <a:spLocks noChangeShapeType="1"/>
            </p:cNvSpPr>
            <p:nvPr/>
          </p:nvSpPr>
          <p:spPr bwMode="auto">
            <a:xfrm flipH="1">
              <a:off x="1492" y="1684"/>
              <a:ext cx="216" cy="72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20"/>
            <p:cNvSpPr>
              <a:spLocks noChangeShapeType="1"/>
            </p:cNvSpPr>
            <p:nvPr/>
          </p:nvSpPr>
          <p:spPr bwMode="auto">
            <a:xfrm>
              <a:off x="2501" y="1756"/>
              <a:ext cx="0" cy="43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5" name="Group 29"/>
          <p:cNvGraphicFramePr>
            <a:graphicFrameLocks noGrp="1"/>
          </p:cNvGraphicFramePr>
          <p:nvPr>
            <p:ph/>
          </p:nvPr>
        </p:nvGraphicFramePr>
        <p:xfrm>
          <a:off x="0" y="260350"/>
          <a:ext cx="9001155" cy="60359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66815"/>
                <a:gridCol w="5134340"/>
              </a:tblGrid>
              <a:tr h="223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этапы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276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приказа по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ГККП «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Хромтауский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горно-технический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высший колледж»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обучающихся по подразделениям; закрепление  мастера производственного обучения, ответственного  за производственную практику обучающихся, на предприятиях, организациях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46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встреч-бесед руководителей  предприятий, организаций (их представителей по согласованию) с обучающимися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Рассказ об истории предприятия и его традициях,; ознакомления обучающихся с  основными направлениями деятельности предприятия, организации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119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изучения обучающимися правил поведения и безопасности на предприятии, организации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по изучению обучающимися правил, инструкций, памяток по поведению и безопасности на предприятии, организации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292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ознакомление обучающихся с предприятием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со структурой, основными задачами и оснащением основных цехов и участков, где обучающиеся будут проходить производственную практику, вспомогательными службами и бытовыми помещениями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46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обучающихся по рабочим местам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обучающихся с рабочими местами, где они будут проходить практику, наставниками, графиком посещения предприятия, организации, правилами внутреннего распорядка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F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Базы практик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582167"/>
          <a:ext cx="8786872" cy="6211613"/>
        </p:xfrm>
        <a:graphic>
          <a:graphicData uri="http://schemas.openxmlformats.org/drawingml/2006/table">
            <a:tbl>
              <a:tblPr/>
              <a:tblGrid>
                <a:gridCol w="775354"/>
                <a:gridCol w="1848533"/>
                <a:gridCol w="1848533"/>
                <a:gridCol w="1914475"/>
                <a:gridCol w="2399977"/>
              </a:tblGrid>
              <a:tr h="2036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Специальности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Квалификации присваиваемые по завершению освоения образовательных программ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Наименование предприятии </a:t>
                      </a:r>
                      <a:r>
                        <a:rPr lang="kk-KZ" sz="900">
                          <a:latin typeface="Times New Roman"/>
                          <a:ea typeface="Times New Roman"/>
                        </a:rPr>
                        <a:t>для </a:t>
                      </a:r>
                      <a:r>
                        <a:rPr lang="ru-RU" sz="900">
                          <a:latin typeface="Times New Roman"/>
                          <a:ea typeface="Times New Roman"/>
                        </a:rPr>
                        <a:t>практической подготовки</a:t>
                      </a:r>
                      <a:r>
                        <a:rPr lang="kk-KZ" sz="900">
                          <a:latin typeface="Times New Roman"/>
                          <a:ea typeface="Times New Roman"/>
                        </a:rPr>
                        <a:t> кадров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Код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8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0705000 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Подземная разработка месторождений полезных ископаемых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-техник-технолог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- горнорабочий подземный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- проходчик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</a:rPr>
                        <a:t>репильщик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м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</a:rPr>
                        <a:t>ашинист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 электровоза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Акционерное общество «ТНК «</a:t>
                      </a:r>
                      <a:r>
                        <a:rPr lang="ru-RU" sz="950" dirty="0" err="1">
                          <a:latin typeface="Times New Roman"/>
                          <a:ea typeface="Times New Roman"/>
                        </a:rPr>
                        <a:t>Казхром</a:t>
                      </a: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Донской горно-обогатительный комбинат,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Шахта «Молодежная»,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Шахта «Десятилетия Независимости Казахстана»,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Шахтостроительный цех</a:t>
                      </a: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,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ТОО «Актюбинская медная компания»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0707000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Техническое обслуживание и ремонт горного электромеханического оборудования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- электромеханик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- электрослесарь (слесарь) дежурный по ремонту оборудования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Акционерное общество «ТНК «</a:t>
                      </a:r>
                      <a:r>
                        <a:rPr lang="ru-RU" sz="950" dirty="0" err="1">
                          <a:latin typeface="Times New Roman"/>
                          <a:ea typeface="Times New Roman"/>
                        </a:rPr>
                        <a:t>Казхром</a:t>
                      </a: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Донской горно-обогатительный комбинат,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 err="1">
                          <a:latin typeface="Times New Roman"/>
                          <a:ea typeface="Times New Roman"/>
                        </a:rPr>
                        <a:t>Электроцех</a:t>
                      </a: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 err="1">
                          <a:latin typeface="Times New Roman"/>
                          <a:ea typeface="Times New Roman"/>
                        </a:rPr>
                        <a:t>Энергоцех</a:t>
                      </a: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Шахта «Молодежная»,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Ремонтный цех №1, 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Рудник «Донской»,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Ремонтно-строительный цех, Ремонтный цех №2, 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Шахта «Десятилетия Независимости Казахстана»,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Ремонтный цех №3, 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Цех автоматизации и связи, 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Шахтостроительный цех</a:t>
                      </a:r>
                      <a:r>
                        <a:rPr lang="ru-RU" sz="95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ТОО «</a:t>
                      </a:r>
                      <a:r>
                        <a:rPr lang="ru-RU" sz="950" dirty="0" err="1">
                          <a:latin typeface="Times New Roman"/>
                          <a:ea typeface="Times New Roman"/>
                        </a:rPr>
                        <a:t>Базальт-А</a:t>
                      </a: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ТОО «Актюбинская медная компания» 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СГРМЦ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9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0709000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Обогащение полезных ископаемых (рудообогащение)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-техник-технолог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концентраторщик 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аппаратчик сгустителя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грохотовщик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лаборант минералогического анализа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сепараторщик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дозировщик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дробильщик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машинист мельницы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обжигальщик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контролер продукции обогащения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</a:rPr>
                        <a:t>фильтровальщик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Акционерное общество «ТНК «</a:t>
                      </a:r>
                      <a:r>
                        <a:rPr lang="ru-RU" sz="950" dirty="0" err="1">
                          <a:latin typeface="Times New Roman"/>
                          <a:ea typeface="Times New Roman"/>
                        </a:rPr>
                        <a:t>Казхром</a:t>
                      </a: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Донской горно-обогатительный комбинат,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Дробильно-обогатительная фабрика №1,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Фабрика обогащения и </a:t>
                      </a:r>
                      <a:r>
                        <a:rPr lang="ru-RU" sz="950" dirty="0" err="1">
                          <a:latin typeface="Times New Roman"/>
                          <a:ea typeface="Times New Roman"/>
                        </a:rPr>
                        <a:t>окомкования</a:t>
                      </a: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 руды,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ТОО «Восход-</a:t>
                      </a:r>
                      <a:r>
                        <a:rPr lang="en-US" sz="950" dirty="0">
                          <a:latin typeface="Times New Roman"/>
                          <a:ea typeface="Times New Roman"/>
                        </a:rPr>
                        <a:t>Oriel</a:t>
                      </a: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,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Лаборатория химического и технологического анализа,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Центральная лаборатория,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ТОО «Актюбинская медная компания»,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ТОО «Восход -хром</a:t>
                      </a:r>
                      <a:r>
                        <a:rPr lang="kk-KZ" sz="950" dirty="0" smtClean="0">
                          <a:latin typeface="Times New Roman"/>
                          <a:ea typeface="Times New Roman"/>
                        </a:rPr>
                        <a:t>»,</a:t>
                      </a:r>
                      <a:endParaRPr lang="ru-RU" sz="95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950" dirty="0" smtClean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kk-KZ" sz="950" dirty="0">
                          <a:latin typeface="Times New Roman"/>
                          <a:ea typeface="Times New Roman"/>
                        </a:rPr>
                        <a:t>Отдел технического контроля</a:t>
                      </a:r>
                      <a:endParaRPr lang="ru-RU" sz="950" dirty="0">
                        <a:latin typeface="Times New Roman"/>
                        <a:ea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57166"/>
          <a:ext cx="8501122" cy="3417990"/>
        </p:xfrm>
        <a:graphic>
          <a:graphicData uri="http://schemas.openxmlformats.org/drawingml/2006/table">
            <a:tbl>
              <a:tblPr/>
              <a:tblGrid>
                <a:gridCol w="386453"/>
                <a:gridCol w="906807"/>
                <a:gridCol w="2161934"/>
                <a:gridCol w="2239057"/>
                <a:gridCol w="2806871"/>
              </a:tblGrid>
              <a:tr h="1393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5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1114000</a:t>
                      </a: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Сварочное дело</a:t>
                      </a: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kk-KZ" sz="1000">
                          <a:latin typeface="Times New Roman"/>
                          <a:ea typeface="Times New Roman"/>
                        </a:rPr>
                        <a:t>э</a:t>
                      </a:r>
                      <a:r>
                        <a:rPr lang="ru-RU" sz="1000">
                          <a:latin typeface="Times New Roman"/>
                          <a:ea typeface="Times New Roman"/>
                        </a:rPr>
                        <a:t>лектро газосварщик</a:t>
                      </a: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Акционерное общество «ТНК «Казхром»,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Донской горно-обогатительный комбинат,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Ремонтно-строительный цех,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Ремонтный цех №1,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Энергоцех,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Шахта «Десятилетия Независимости Казахстана», </a:t>
                      </a:r>
                      <a:r>
                        <a:rPr lang="kk-KZ" sz="1000">
                          <a:latin typeface="Times New Roman"/>
                          <a:ea typeface="Times New Roman"/>
                        </a:rPr>
                        <a:t>Ремонтный цех №2,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СГРМЦ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Шахтостроительный цех.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Шахта «Молодежная»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Ремонтный цех №3,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5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1201000</a:t>
                      </a: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Техническое обслуживание, ремонт и эксплуатация автомобильного транспорта</a:t>
                      </a: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kk-KZ" sz="1000" dirty="0"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ехник-механик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kk-KZ" sz="1000" dirty="0">
                          <a:latin typeface="Times New Roman"/>
                          <a:ea typeface="Times New Roman"/>
                        </a:rPr>
                        <a:t>слесарь по ремонту автомобилей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Акционерное общество «ТНК «Казхром»,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Цех автотранспорта и механизмов,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Донской горно-обогатительный комбинат</a:t>
                      </a:r>
                      <a:r>
                        <a:rPr lang="kk-KZ" sz="1000"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ТОО «Актюбинская медная компания»,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Ремонтный цех №3,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Горно-транспортный цех, 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ИП </a:t>
                      </a:r>
                      <a:r>
                        <a:rPr lang="kk-KZ" sz="1000">
                          <a:latin typeface="Times New Roman"/>
                          <a:ea typeface="Times New Roman"/>
                        </a:rPr>
                        <a:t>«Аязбаев»,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ТОО </a:t>
                      </a:r>
                      <a:r>
                        <a:rPr lang="kk-KZ" sz="1000">
                          <a:latin typeface="Times New Roman"/>
                          <a:ea typeface="Times New Roman"/>
                        </a:rPr>
                        <a:t>«Сastrol Rio Company»,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</a:rPr>
                        <a:t>ТОО «Керуен»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500" dirty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0508000</a:t>
                      </a: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Организация питания</a:t>
                      </a: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 – Повар</a:t>
                      </a: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Акционерное общество «ТНК «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Казхром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Донской горно-обогатительный комбинат,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ТОО «Актюбинский комбинат хлебопродуктов»</a:t>
                      </a:r>
                    </a:p>
                  </a:txBody>
                  <a:tcPr marL="25831" marR="25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857627"/>
          <a:ext cx="8501122" cy="2000265"/>
        </p:xfrm>
        <a:graphic>
          <a:graphicData uri="http://schemas.openxmlformats.org/drawingml/2006/table">
            <a:tbl>
              <a:tblPr/>
              <a:tblGrid>
                <a:gridCol w="386454"/>
                <a:gridCol w="906809"/>
                <a:gridCol w="2161934"/>
                <a:gridCol w="2239055"/>
                <a:gridCol w="2806870"/>
              </a:tblGrid>
              <a:tr h="2000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0101000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- Дошкольное воспитание и обучение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- Воспитатель дошкольных организаци</a:t>
                      </a:r>
                      <a:r>
                        <a:rPr lang="kk-KZ" sz="11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</a:rPr>
                        <a:t>Государственное учреждение «Хромтауский районный отдел образования»,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ГККП «Детское дошкольное учреждение №3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Айголек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kk-KZ" sz="1100" dirty="0">
                          <a:latin typeface="Times New Roman"/>
                          <a:ea typeface="Times New Roman"/>
                        </a:rPr>
                        <a:t> г.Хромтау,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ГККП «Детское дошкольное учреждение №4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Гүлдер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kk-KZ" sz="1100" dirty="0">
                          <a:latin typeface="Times New Roman"/>
                          <a:ea typeface="Times New Roman"/>
                        </a:rPr>
                        <a:t>г.Хромтау,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ГККП «Детское дошкольное учреждение №5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Акбота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kk-KZ" sz="1100" dirty="0">
                          <a:latin typeface="Times New Roman"/>
                          <a:ea typeface="Times New Roman"/>
                        </a:rPr>
                        <a:t> г.Хромтау,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ГККП «Детское дошкольное учреждение №6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Ак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когершин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kk-KZ" sz="1100" dirty="0">
                          <a:latin typeface="Times New Roman"/>
                          <a:ea typeface="Times New Roman"/>
                        </a:rPr>
                        <a:t> г.Хромтау,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</a:rPr>
                        <a:t>Хромтауская средняя школа №4,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Сводная ведомость по производственной практике: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ФИО обучающегося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Предприятие прохождения практики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качестве кого проходил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дневников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производственных характеристик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договоров</a:t>
            </a:r>
          </a:p>
          <a:p>
            <a:pPr algn="ctr" eaLnBrk="1" hangingPunct="1"/>
            <a:endParaRPr lang="ru-RU" sz="1800" b="1" dirty="0" smtClean="0">
              <a:solidFill>
                <a:srgbClr val="FCF6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1800" b="1" dirty="0" smtClean="0">
              <a:solidFill>
                <a:srgbClr val="FCF60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мастера по итогам проведения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производственной практики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367</TotalTime>
  <Words>1095</Words>
  <Application>Microsoft Office PowerPoint</Application>
  <PresentationFormat>Экран (4:3)</PresentationFormat>
  <Paragraphs>180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Организация производственной  практики обучающихся в Хромтауском горно-техническом высшем колледже старший мастер –Бекетова Р.А </vt:lpstr>
      <vt:lpstr>Нормативно-правовая база</vt:lpstr>
      <vt:lpstr>Слайд 3</vt:lpstr>
      <vt:lpstr>Слайд 4</vt:lpstr>
      <vt:lpstr>Слайд 5</vt:lpstr>
      <vt:lpstr>Слайд 6</vt:lpstr>
      <vt:lpstr>Слайд 7</vt:lpstr>
      <vt:lpstr>Слайд 8</vt:lpstr>
      <vt:lpstr>Отчет мастера по итогам проведения производственной практики</vt:lpstr>
      <vt:lpstr>Слайд 10</vt:lpstr>
      <vt:lpstr>Производственная практика  в «кадрах»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контроль качества производственного обучения в мастерских УЗ и на производстве</dc:title>
  <dc:creator>Настенька</dc:creator>
  <cp:lastModifiedBy>Work</cp:lastModifiedBy>
  <cp:revision>33</cp:revision>
  <dcterms:modified xsi:type="dcterms:W3CDTF">2020-05-28T09:22:50Z</dcterms:modified>
</cp:coreProperties>
</file>