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76" r:id="rId4"/>
    <p:sldId id="286" r:id="rId5"/>
    <p:sldId id="275" r:id="rId6"/>
    <p:sldId id="274" r:id="rId7"/>
    <p:sldId id="273" r:id="rId8"/>
    <p:sldId id="287" r:id="rId9"/>
    <p:sldId id="272" r:id="rId10"/>
    <p:sldId id="271" r:id="rId11"/>
    <p:sldId id="278" r:id="rId12"/>
    <p:sldId id="29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7" r:id="rId21"/>
    <p:sldId id="289" r:id="rId22"/>
    <p:sldId id="290" r:id="rId23"/>
    <p:sldId id="291" r:id="rId24"/>
    <p:sldId id="292" r:id="rId25"/>
    <p:sldId id="293" r:id="rId26"/>
    <p:sldId id="295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84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503AE12-A04E-4A2D-87ED-F95D47F93F3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CE4CE7B-1DB2-4871-91B8-46DD151CE8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858280" cy="642942"/>
          </a:xfrm>
        </p:spPr>
        <p:txBody>
          <a:bodyPr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«Хромтау тау-кен техникалық </a:t>
            </a:r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 жоғары колледжі</a:t>
            </a:r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» МКҚК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ГККП «Хромтауский </a:t>
            </a:r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горно-технический высший </a:t>
            </a:r>
            <a:r>
              <a:rPr lang="kk-KZ" sz="2000" b="1" dirty="0" smtClean="0">
                <a:solidFill>
                  <a:schemeClr val="bg1"/>
                </a:solidFill>
                <a:latin typeface="+mn-lt"/>
              </a:rPr>
              <a:t>колледж»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428736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мероприятие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«ФИЗИКО - ХИМИЧЕСКИЙ РИНГ»</a:t>
            </a:r>
            <a:endParaRPr lang="ru-RU" sz="3600" b="1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2643182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по дисциплинам: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«Физическая и коллоидная химия» и «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Физико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- химические методы анализа»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для студентов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курса</a:t>
            </a:r>
            <a:endParaRPr kumimoji="0" lang="ru-RU" sz="28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 специальности: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0709000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«Обогащение полезных ископаемых»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68400" y="5429264"/>
            <a:ext cx="6461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Разработала: преподаватель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спецдисциплин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– категории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Елеусизова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Г.Ж.</a:t>
            </a:r>
            <a:endParaRPr kumimoji="0" lang="ru-RU" sz="2400" b="1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bg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7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493204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4– этап </a:t>
            </a:r>
            <a:r>
              <a:rPr kumimoji="0" lang="ru-RU" sz="2800" b="1" i="1" u="sng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sng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Клинч</a:t>
            </a:r>
            <a:r>
              <a:rPr kumimoji="0" lang="ru-RU" sz="2800" b="1" i="1" u="sng" strike="noStrike" cap="none" normalizeH="0" baseline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2800" b="1" i="0" u="none" strike="noStrike" cap="none" normalizeH="0" baseline="0" dirty="0" smtClean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«Зашифрованные вещества»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67944" y="476672"/>
            <a:ext cx="56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За каждый правильный ответ 1 балл.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764704"/>
            <a:ext cx="9144000" cy="58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bg1"/>
                </a:solidFill>
              </a:rPr>
              <a:t>Измерительный прибор без которого невозможно проведение анализов химическим и </a:t>
            </a:r>
            <a:r>
              <a:rPr lang="ru-RU" sz="2800" dirty="0" err="1" smtClean="0">
                <a:solidFill>
                  <a:schemeClr val="bg1"/>
                </a:solidFill>
              </a:rPr>
              <a:t>физико</a:t>
            </a:r>
            <a:r>
              <a:rPr lang="ru-RU" sz="2800" dirty="0" smtClean="0">
                <a:solidFill>
                  <a:schemeClr val="bg1"/>
                </a:solidFill>
              </a:rPr>
              <a:t> - химическим методами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</a:t>
            </a:r>
            <a:r>
              <a:rPr lang="ru-RU" sz="2800" i="1" dirty="0" smtClean="0">
                <a:solidFill>
                  <a:srgbClr val="FF0000"/>
                </a:solidFill>
              </a:rPr>
              <a:t>аналитические весы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2. Этот химический элемент в нашем районе был открыт 1938 году, и с тех пор, добывается и перерабатывается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ДГОКе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(Хром, элемент 4 периода, 4 ряда, 6 группы. Атомный вес – 51, 9)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Прочитав данное предложение, найдите в нем название предельного углеводорода. «Смета  на  строительство нового объекта было утверждена»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(метан)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4.  Писатель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де Сент-Экзюпери писал: У тебя нет ни вкуса, ни цвета, ни запаха, тебя невозможно описать, тобою можно наслаждаться, не ведая, что ты такое… Ты самое большое богатство на свете…” О чем писал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Экзюпери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(Вода)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5. Цифра, стоящая перед формулой в уравнении - …              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 ( коэффициент)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6. Это вещества изменяющие свою окраску в зависимости от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реакции среды.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(индикаторы)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7. ''Она идет'', ''она прошла'', никто ни скажет, что пришла.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(Химическая реакция)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8. Как называется предприятие на котором обогащают руду?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(обогатительная фабрика)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9. Разрушение металла под действием окружающей среды?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(коррозия)  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10. Пусть математик удивится: один прибавить к одному, у лаборанта  – один.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(реакция соединения)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79292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 </a:t>
            </a:r>
            <a:r>
              <a:rPr lang="ru-RU" sz="2800" dirty="0" smtClean="0">
                <a:solidFill>
                  <a:schemeClr val="bg1"/>
                </a:solidFill>
              </a:rPr>
              <a:t>Комплекс операций по отбору проб и подготовке их к анализу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</a:rPr>
              <a:t>опробование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Как называются все цифры стоящие справа от запятой отделяющей его целую часть?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        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smtClean="0">
                <a:solidFill>
                  <a:srgbClr val="FF0000"/>
                </a:solidFill>
              </a:rPr>
              <a:t>десятичные знаки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13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Приборы применяемые для охлаждения до комнатной температуры нагретых или прокаленных веществ?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</a:rPr>
              <a:t>эксикатор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Отношение молярной массы определяемого компонента к молярной массе гравиметрической формы учетом стехиометрических коэффициентов?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</a:rPr>
              <a:t>аналитический множитель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В чем выражают результаты гравиметрических определении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</a:rPr>
              <a:t>в процентах %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5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 </a:t>
            </a:r>
            <a:r>
              <a:rPr lang="ru-RU" sz="4400" b="1" u="sng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Брэк</a:t>
            </a:r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-  «Пятиминутка». </a:t>
            </a:r>
            <a:endParaRPr lang="ru-RU" sz="4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1747" name="Picture 3" descr="C:\Users\1\Desktop\Внеклассное Физ.хим\15683106.jpg"/>
          <p:cNvPicPr>
            <a:picLocks noChangeAspect="1" noChangeArrowheads="1"/>
          </p:cNvPicPr>
          <p:nvPr/>
        </p:nvPicPr>
        <p:blipFill>
          <a:blip r:embed="rId3" cstate="print"/>
          <a:srcRect l="12500" r="17187" b="15625"/>
          <a:stretch>
            <a:fillRect/>
          </a:stretch>
        </p:blipFill>
        <p:spPr bwMode="auto">
          <a:xfrm>
            <a:off x="4286248" y="1214422"/>
            <a:ext cx="4683151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8" name="Picture 4" descr="C:\Users\1\Desktop\Внеклассное Физ.хим\girl-boy-dancing-illustration-32732324.jpg"/>
          <p:cNvPicPr>
            <a:picLocks noChangeAspect="1" noChangeArrowheads="1"/>
          </p:cNvPicPr>
          <p:nvPr/>
        </p:nvPicPr>
        <p:blipFill>
          <a:blip r:embed="rId4" cstate="print"/>
          <a:srcRect b="11344"/>
          <a:stretch>
            <a:fillRect/>
          </a:stretch>
        </p:blipFill>
        <p:spPr bwMode="auto">
          <a:xfrm>
            <a:off x="0" y="1000108"/>
            <a:ext cx="4286280" cy="3367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749" name="Picture 5" descr="C:\Users\1\Desktop\Внеклассное Физ.хим\P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51966"/>
            <a:ext cx="1285884" cy="230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Users\1\Desktop\Внеклассное Физ.хим\11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52"/>
            <a:ext cx="2576319" cy="200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5100479"/>
            <a:ext cx="2100274" cy="17575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785794"/>
            <a:ext cx="2177850" cy="18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1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- РАУН</a:t>
            </a:r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«БОЙ ЗНАТОКОВ» </a:t>
            </a:r>
            <a:endParaRPr lang="ru-RU" sz="4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этап "Форсинг</a:t>
            </a:r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"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«Взаимосвязь наук с физико-химическими явлениями »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За каждый правильный ответ 1 балл</a:t>
            </a:r>
            <a:endParaRPr lang="ru-RU" sz="2400" b="1" i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  <a:p>
            <a:pPr marL="742950" lvl="0" indent="-742950">
              <a:buAutoNum type="arabicPeriod"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Связь с  литературой</a:t>
            </a:r>
          </a:p>
          <a:p>
            <a:pPr marL="742950" indent="-742950">
              <a:buFontTx/>
              <a:buAutoNum type="arabicPeriod"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Связь с биологией</a:t>
            </a:r>
          </a:p>
          <a:p>
            <a:pPr marL="742950" indent="-742950">
              <a:buFontTx/>
              <a:buAutoNum type="arabicPeriod"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У нас дома </a:t>
            </a:r>
          </a:p>
          <a:p>
            <a:pPr marL="742950" indent="-742950">
              <a:buFontTx/>
              <a:buAutoNum type="arabicPeriod"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Связь с  медициной</a:t>
            </a:r>
          </a:p>
          <a:p>
            <a:pPr marL="742950" lvl="0" indent="-742950">
              <a:buAutoNum type="arabicPeriod"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Связь с профессией</a:t>
            </a:r>
          </a:p>
          <a:p>
            <a:pPr marL="742950" lvl="0" indent="-742950">
              <a:buAutoNum type="arabicPeriod"/>
            </a:pPr>
            <a:endParaRPr lang="ru-RU" sz="36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endParaRPr lang="ru-RU" sz="3600" i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22" name="Picture 2" descr="C:\Users\1\Desktop\Внеклассное Физ.хим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2476453" cy="185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1\Desktop\Внеклассное Физ.хим\93_26_932656_1203594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45" y="4786322"/>
            <a:ext cx="2190755" cy="164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1\Desktop\Внеклассное Физ.хим\71080-test-po-himii-fizicheskie-i-himicheskie-yavl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214950"/>
            <a:ext cx="1986051" cy="140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42852"/>
            <a:ext cx="6002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2-этап  «Апперкот»</a:t>
            </a:r>
            <a:endParaRPr lang="ru-RU" sz="4400" b="1" u="sng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00108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На данном этапе игры  участники должны угадать по подсказкам </a:t>
            </a:r>
            <a:r>
              <a:rPr lang="ru-RU" sz="2400" b="1" i="1" u="sng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О чем идет речь? 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т.е. могут скрываться процессы, вещества, элементы, материал и.т.д.</a:t>
            </a:r>
            <a:r>
              <a:rPr lang="ru-RU" sz="2400" b="1" i="1" u="sng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Зачитываются несколько подсказок, которые характеризуют это вещество. Если какая либо команда после определенной подсказки угадал что скрывается, могут отвечать.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Каждый правильный ответ 1 балл. </a:t>
            </a:r>
            <a:endParaRPr lang="ru-RU" sz="2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9700" name="Picture 4" descr="C:\Users\1\Desktop\Внеклассное Физ.хим\15274691-Question-mark-created-of-medical-pills--Stock-Photo-question-pill-addi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797798" cy="1000132"/>
          </a:xfrm>
          <a:prstGeom prst="rect">
            <a:avLst/>
          </a:prstGeom>
          <a:noFill/>
        </p:spPr>
      </p:pic>
      <p:pic>
        <p:nvPicPr>
          <p:cNvPr id="29701" name="Picture 5" descr="C:\Users\1\Desktop\Внеклассное Физ.хим\depositphotos_6672305-Funny-cartoon-scientist-with-a-question-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2857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1\Desktop\Внеклассное Физ.хим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530" y="0"/>
            <a:ext cx="132647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50057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C:\Users\1\Desktop\Внеклассное Физ.хим\science-and-chemistry-icons-Download-Royalty-free-Vector-File-EPS-9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579024"/>
            <a:ext cx="3643306" cy="327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C:\Users\1\Desktop\Внеклассное Физ.хим\вопросите-ьные-знаки-и-показывать-че-овека-неуверенный-и-и-неуверенный-320718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714752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3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"/>
            <a:ext cx="6002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3-этап  «Спарринг»</a:t>
            </a:r>
            <a:endParaRPr lang="ru-RU" sz="4400" b="1" u="sng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8501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 ком идёт речь?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i="1" u="sng" dirty="0" smtClean="0">
                <a:ea typeface="Times New Roman" pitchFamily="18" charset="0"/>
                <a:cs typeface="Arial" pitchFamily="34" charset="0"/>
              </a:rPr>
              <a:t> 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В каждой науке есть свои герои-учёные, чей гений сделал возможными открытия, без которых немыслима современная жизнь. Мы не всегда знаем их в лицо, но мы должны помнить и знать их имена. Команды, будьте готовы узнать и назвать их!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Будут зачитываться информации о разных ученых, команды должны внимательно слушать о ком идет речь и по фотографиям назвать имя ученого. Совещаются все в команде а отвечает один из участников.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За каждый правильный ответ 1 балл.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1\Desktop\Внеклассное Физ.хим\менделл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9998" y="285728"/>
            <a:ext cx="6261499" cy="4714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357422" y="5786454"/>
            <a:ext cx="4639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 МЕНДЕЛЕЕВ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1\Desktop\Внеклассное Физ.хим\Авогад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23339"/>
            <a:ext cx="5214964" cy="4415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57422" y="5786454"/>
            <a:ext cx="418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Амедео</a:t>
            </a:r>
            <a:r>
              <a:rPr lang="ru-RU" sz="4000" b="1" dirty="0" smtClean="0">
                <a:solidFill>
                  <a:schemeClr val="bg1"/>
                </a:solidFill>
              </a:rPr>
              <a:t> Авогадро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1\Desktop\Внеклассное Физ.хим\Бутле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289"/>
            <a:ext cx="4643470" cy="619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571501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А.М. Бутлеров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6000792"/>
          </a:xfrm>
        </p:spPr>
        <p:txBody>
          <a:bodyPr/>
          <a:lstStyle/>
          <a:p>
            <a:pPr lvl="0" indent="42863" algn="l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                               Цели: 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Образовательные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: 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>1.Расширить и  углубить знания учащихся по пройденным темам;</a:t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Развивающие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: 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>1. Формировать навыки коммуникативной и самостоятельной деятельности студентов; быстро и четко высказывать свои мысли;</a:t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>2. Развивать умения работать в коллективе;</a:t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3. Развивать логическое мышление (учить анализировать, выделять главное, сравнивать, обобщать и систематизировать, доказывать и опровергать, объяснять и определять понятия);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Воспитательные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1. Воспитывать сознательного и серьёзного отношения обучающихся к учебной  дисциплине, убеждая их в том, что полученные знания пригодятся им в будущей деятельности; 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2. Воспитывать чувства гордости за избранную профессию. </a:t>
            </a:r>
            <a:r>
              <a:rPr lang="ru-RU" sz="24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</a:br>
            <a:endParaRPr lang="ru-RU" sz="24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3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C:\Users\1\Desktop\Внеклассное Физ.хим\Ломонос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28"/>
            <a:ext cx="4592187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5357826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М.В. Ломоносов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49" name="Picture 1" descr="C:\Users\1\Desktop\Внеклассное Физ.хим\ЛЕ шател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3509"/>
            <a:ext cx="4800628" cy="6174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Ла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Шетелье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5" name="Picture 1" descr="C:\Users\1\Desktop\Внеклассное Физ.хим\мария кюри-склодов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290"/>
            <a:ext cx="4357718" cy="590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6072206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Мария Склодовская-Кюри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1" name="Picture 1" descr="C:\Users\1\Desktop\Внеклассное Физ.хим\меншутк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5143536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5857892"/>
            <a:ext cx="416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Н.А. </a:t>
            </a:r>
            <a:r>
              <a:rPr lang="ru-RU" sz="4000" b="1" dirty="0" err="1" smtClean="0">
                <a:solidFill>
                  <a:schemeClr val="bg1"/>
                </a:solidFill>
              </a:rPr>
              <a:t>Меншуткин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1\Desktop\Внеклассное Физ.хим\question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7" name="Picture 1" descr="C:\Users\1\Desktop\Внеклассное Физ.хим\Беке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42"/>
            <a:ext cx="548017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7" y="578645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Бекетов Николай Николаевич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- РАУН</a:t>
            </a:r>
            <a:r>
              <a:rPr lang="ru-RU" sz="4400" b="1" u="sng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«НАКАУТ» </a:t>
            </a:r>
            <a:endParaRPr lang="ru-RU" sz="4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1214422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Обеим командам дается одинаковое задание, ход решения и ответ находиться у команды преподавателей. С момента раздачи задания засекается время, и та команда которая первая решит (правильно) задачу получает 1 балл.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Команда преподавателей проверяют задачу и оценивают команду.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2400" y="857232"/>
            <a:ext cx="8991600" cy="53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№ 1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 массовую долю (%) потерь при прокаливании (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ппп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в глине, если масса навески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прокаливания равна 2, 517 г., масса навески после прокаливания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tabLst/>
              <a:defRPr/>
            </a:pPr>
            <a:r>
              <a:rPr lang="ru-RU" sz="3600" kern="0" dirty="0" smtClean="0">
                <a:solidFill>
                  <a:schemeClr val="bg1"/>
                </a:solidFill>
              </a:rPr>
              <a:t>          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- 2, 315г.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tabLst/>
              <a:defRPr/>
            </a:pPr>
            <a:endParaRPr lang="ru-RU" sz="3600" kern="0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правильно решенную задачу 1 балл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714752"/>
            <a:ext cx="685782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Внеклассное Физ.хим\05-243685_ximiya_opyty_oboi_nauka_1400x922_www.gdefon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7"/>
            <a:ext cx="3585535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88600"/>
            <a:ext cx="3428992" cy="286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1538" y="1500174"/>
            <a:ext cx="72152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500" b="1" i="1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СПАСИБО ЗА РАБОТУ!!!</a:t>
            </a:r>
            <a:endParaRPr kumimoji="0" lang="ru-RU" sz="9600" b="1" i="1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500042"/>
          <a:ext cx="8286808" cy="5952178"/>
        </p:xfrm>
        <a:graphic>
          <a:graphicData uri="http://schemas.openxmlformats.org/drawingml/2006/table">
            <a:tbl>
              <a:tblPr/>
              <a:tblGrid>
                <a:gridCol w="404794"/>
                <a:gridCol w="5167370"/>
                <a:gridCol w="1428760"/>
                <a:gridCol w="1285884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Время (мин)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Кол-во баллов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Организационный момент </a:t>
                      </a: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I – РАУНД  «Разминка»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этап – Представление команд </a:t>
                      </a: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3+2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этап –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Аутфайтер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этап – Гандикап</a:t>
                      </a: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8+3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этап – Клинч «Зашифрованные вещества»</a:t>
                      </a: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Брэк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«Пятиминутка»</a:t>
                      </a: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II – РАУНД «Бой знатоков»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этап – Форсинг «Взаимосвязь наук с физико-химическими явлениями»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этап – Апперкот «О чем идет речь»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этап – Спарринг «О ком идет речь»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III – РАУНД «</a:t>
                      </a:r>
                      <a:r>
                        <a:rPr lang="ru-RU" sz="2000" b="1" u="sng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Накаут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Рефлексия.  Определение победителей. 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75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План: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\Desktop\Внеклассное Физ.хим\abstract-nanotechnology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8929718" cy="185738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«Империями будущего будут империи ума».</a:t>
            </a:r>
            <a:r>
              <a:rPr lang="ru-RU" sz="6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dirty="0" smtClean="0">
                <a:solidFill>
                  <a:srgbClr val="FF0000"/>
                </a:solidFill>
                <a:latin typeface="+mn-lt"/>
              </a:rPr>
              <a:t>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Уинстон Черчилль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63" name="Picture 3" descr="C:\Users\1\Desktop\Внеклассное Физ.хим\uraniu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585632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64" name="Picture 4" descr="C:\Users\1\Desktop\Внеклассное Физ.хим\269726-anticuer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-24"/>
            <a:ext cx="2571768" cy="205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65" name="Picture 5" descr="C:\Users\1\Desktop\Внеклассное Физ.хим\38248077KnowledgeHouse_picture_Nanot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3143240" cy="2048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C:\Users\1\Desktop\Внеклассное Физ.хим\nano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759764"/>
            <a:ext cx="2286016" cy="2098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1\Desktop\Внеклассное Физ.хим\1914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429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1– этап «Представление команд» </a:t>
            </a:r>
            <a:br>
              <a:rPr lang="ru-RU" sz="44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- РАУНД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42910" y="4214818"/>
            <a:ext cx="8286808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normalizeH="0" baseline="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Знает даже дремучий медведь, </a:t>
            </a:r>
            <a:br>
              <a:rPr kumimoji="0" lang="ru-RU" sz="4400" b="1" u="none" strike="noStrike" normalizeH="0" baseline="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4400" b="1" u="none" strike="noStrike" normalizeH="0" baseline="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Что металлом является медь.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(За составленное буриме 5 баллов)</a:t>
            </a:r>
            <a:endParaRPr kumimoji="0" lang="ru-RU" sz="2800" b="1" u="none" strike="noStrike" normalizeH="0" baseline="0" dirty="0" smtClean="0">
              <a:ln w="18000">
                <a:solidFill>
                  <a:schemeClr val="tx1">
                    <a:lumMod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11556" cy="40466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– этап «</a:t>
            </a:r>
            <a:r>
              <a:rPr lang="ru-RU" b="1" u="sng" dirty="0" err="1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Аутфайтер</a:t>
            </a:r>
            <a:r>
              <a:rPr lang="ru-RU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+mn-lt"/>
              </a:rPr>
            </a:br>
            <a:endParaRPr lang="ru-RU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9469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3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Вопросы  команде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№1</a:t>
            </a:r>
            <a:r>
              <a:rPr kumimoji="0" lang="ru-RU" sz="23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Как называется порядок расположения атомов и их химической связи между молекулами и ионами веществ?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300" i="1" dirty="0" smtClean="0">
                <a:solidFill>
                  <a:srgbClr val="FF0000"/>
                </a:solidFill>
              </a:rPr>
              <a:t>структура вещества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Назовите метод анализа основанный на законе сохранения массы и постоянства состава вещества и заключается в точном измерении массы определяемого компонента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300" i="1" dirty="0" smtClean="0">
                <a:solidFill>
                  <a:srgbClr val="FF0000"/>
                </a:solidFill>
              </a:rPr>
              <a:t>гравиметрический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При проведении какого анализа состав вещества определяют на основании измерения какого либо физического свойства с помощью химической реакции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300" i="1" dirty="0" smtClean="0">
                <a:solidFill>
                  <a:srgbClr val="FF0000"/>
                </a:solidFill>
              </a:rPr>
              <a:t>физико-химический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Как называется сокращение пробы до размеров, необходимых для проведения анализа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300" i="1" dirty="0" smtClean="0">
                <a:solidFill>
                  <a:srgbClr val="FF0000"/>
                </a:solidFill>
              </a:rPr>
              <a:t>разделка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) 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Назовите анализ основанный на измерении объема раствора, реактива с точно известной концентрацией?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lang="ru-RU" sz="2300" i="1" dirty="0" smtClean="0">
                <a:solidFill>
                  <a:srgbClr val="FF0000"/>
                </a:solidFill>
              </a:rPr>
              <a:t>объемный анализ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 каждый правильный ответ 1 балл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16024"/>
          </a:xfrm>
        </p:spPr>
        <p:txBody>
          <a:bodyPr/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Вопросы команде №2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6239616"/>
          </a:xfrm>
        </p:spPr>
        <p:txBody>
          <a:bodyPr/>
          <a:lstStyle/>
          <a:p>
            <a:pPr marL="0" lvl="0" indent="0" algn="l"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Как называется наука о методах определения химического состава и химической структуры веществ? 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(Аналитическая химия)</a:t>
            </a:r>
          </a:p>
          <a:p>
            <a:pPr marL="0" lvl="0" indent="0" algn="l"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Как называется совокупность методов аналитической химии для определения количества элементов, радикалов, функциональных групп и т.д. ? </a:t>
            </a:r>
          </a:p>
          <a:p>
            <a:pPr algn="l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(количественный анализ)</a:t>
            </a:r>
          </a:p>
          <a:p>
            <a:pPr lvl="0" algn="l"/>
            <a:r>
              <a:rPr lang="ru-RU" sz="2400" dirty="0" smtClean="0">
                <a:solidFill>
                  <a:schemeClr val="bg1"/>
                </a:solidFill>
              </a:rPr>
              <a:t>Как называется химический прибор применяемый для добавления в пробирку дистиллированной воды, а также для промывания осадков ?                  </a:t>
            </a:r>
          </a:p>
          <a:p>
            <a:pPr lvl="0" algn="l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  <a:r>
              <a:rPr lang="ru-RU" sz="2400" i="1" dirty="0" smtClean="0">
                <a:solidFill>
                  <a:srgbClr val="FF0000"/>
                </a:solidFill>
              </a:rPr>
              <a:t>(</a:t>
            </a:r>
            <a:r>
              <a:rPr lang="ru-RU" sz="2400" i="1" dirty="0" err="1" smtClean="0">
                <a:solidFill>
                  <a:srgbClr val="FF0000"/>
                </a:solidFill>
              </a:rPr>
              <a:t>промывалка</a:t>
            </a:r>
            <a:r>
              <a:rPr lang="ru-RU" sz="2400" i="1" dirty="0" smtClean="0">
                <a:solidFill>
                  <a:srgbClr val="FF0000"/>
                </a:solidFill>
              </a:rPr>
              <a:t>)</a:t>
            </a:r>
          </a:p>
          <a:p>
            <a:pPr lvl="0" algn="l"/>
            <a:r>
              <a:rPr lang="ru-RU" sz="2400" dirty="0" smtClean="0">
                <a:solidFill>
                  <a:schemeClr val="bg1"/>
                </a:solidFill>
              </a:rPr>
              <a:t>Как называется часть индивидуальной или средней пробы, предназначенная для отдельного анализа ? </a:t>
            </a:r>
          </a:p>
          <a:p>
            <a:pPr lvl="0" algn="l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(контрольная)</a:t>
            </a:r>
          </a:p>
          <a:p>
            <a:pPr marL="0" lvl="0" indent="0" algn="l"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Как называется анализ основанный на точном измерении массы определяемого компонента или его составных частей? 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(весовой анализ)</a:t>
            </a:r>
          </a:p>
          <a:p>
            <a:pPr algn="l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357298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66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                Вопросы преподавателям: </a:t>
            </a:r>
            <a:endParaRPr lang="ru-RU" sz="2800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Какую кислоту можно пить?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(угольную)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Самый легкий газ?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(водород)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Что означает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рН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(водородный показатель)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Перечислите агрегатные состояния существующие в природе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(твердое, жидкое, газообразное и плазменное)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Как называются вещества, которые ускоряют химическую реакцию?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(катализаторы)</a:t>
            </a:r>
            <a:endParaRPr lang="ru-RU" sz="2800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3" name="Picture 1" descr="C:\Users\1\Desktop\Внеклассное Физ.хим\light_blue_desktop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42852"/>
            <a:ext cx="6002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3-этап  «Гандикап»</a:t>
            </a:r>
            <a:endParaRPr lang="ru-RU" sz="4400" b="1" u="sng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928670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После того как каждая команда возьмут свои задания, зачитываются условия игры. У каждой команды на партах имеются листы формата А3 и фломастеры, с помощью которых выполняются задания. Задания выполняются по определенному порядку в виде опорной схемы, таблицы или рисунка. После того, как команды закончат выполнять задание, один из участников защищает выполненную работу. Ну а команда противников могут задавать встречные вопросы соперникам. При выполнении задания учитывается правильная последовательность, правильность и объемность. Если все критерии будут придерживаться то, команда зарабатывает 5 баллов. За каждую ошибку снимается по баллу.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edscifair_tp01018373">
  <a:themeElements>
    <a:clrScheme name="ms_edscifair_tp01018373 1">
      <a:dk1>
        <a:srgbClr val="25252F"/>
      </a:dk1>
      <a:lt1>
        <a:srgbClr val="9999FF"/>
      </a:lt1>
      <a:dk2>
        <a:srgbClr val="000000"/>
      </a:dk2>
      <a:lt2>
        <a:srgbClr val="FFFFFF"/>
      </a:lt2>
      <a:accent1>
        <a:srgbClr val="3366FF"/>
      </a:accent1>
      <a:accent2>
        <a:srgbClr val="003399"/>
      </a:accent2>
      <a:accent3>
        <a:srgbClr val="AAAAAA"/>
      </a:accent3>
      <a:accent4>
        <a:srgbClr val="8282DA"/>
      </a:accent4>
      <a:accent5>
        <a:srgbClr val="ADB8FF"/>
      </a:accent5>
      <a:accent6>
        <a:srgbClr val="002D8A"/>
      </a:accent6>
      <a:hlink>
        <a:srgbClr val="009999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779</Words>
  <Application>Microsoft Office PowerPoint</Application>
  <PresentationFormat>Экран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ms_edscifair_tp01018373</vt:lpstr>
      <vt:lpstr>«Хромтау тау-кен техникалық  жоғары колледжі» МКҚК ГККП «Хромтауский горно-технический высший колледж» </vt:lpstr>
      <vt:lpstr>                                      Цели:  Образовательные:  1.Расширить и  углубить знания учащихся по пройденным темам; Развивающие:  1. Формировать навыки коммуникативной и самостоятельной деятельности студентов; быстро и четко высказывать свои мысли; 2. Развивать умения работать в коллективе; 3. Развивать логическое мышление (учить анализировать, выделять главное, сравнивать, обобщать и систематизировать, доказывать и опровергать, объяснять и определять понятия); Воспитательные: 1. Воспитывать сознательного и серьёзного отношения обучающихся к учебной  дисциплине, убеждая их в том, что полученные знания пригодятся им в будущей деятельности;  2. Воспитывать чувства гордости за избранную профессию.  </vt:lpstr>
      <vt:lpstr>Слайд 3</vt:lpstr>
      <vt:lpstr>«Империями будущего будут империи ума».                       Уинстон Черчилль  </vt:lpstr>
      <vt:lpstr> 1– этап «Представление команд»  I - РАУНД  </vt:lpstr>
      <vt:lpstr> 2 – этап «Аутфайтер» </vt:lpstr>
      <vt:lpstr>Вопросы команде №2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111</cp:lastModifiedBy>
  <cp:revision>62</cp:revision>
  <dcterms:created xsi:type="dcterms:W3CDTF">2005-10-19T20:37:20Z</dcterms:created>
  <dcterms:modified xsi:type="dcterms:W3CDTF">2020-05-27T06:18:12Z</dcterms:modified>
</cp:coreProperties>
</file>